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ECF841-0421-4ECC-A7C1-9B19A6D23B9F}" v="1" dt="2022-09-29T20:02:29.0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7" autoAdjust="0"/>
    <p:restoredTop sz="94660"/>
  </p:normalViewPr>
  <p:slideViewPr>
    <p:cSldViewPr snapToGrid="0">
      <p:cViewPr varScale="1">
        <p:scale>
          <a:sx n="72" d="100"/>
          <a:sy n="72" d="100"/>
        </p:scale>
        <p:origin x="72" y="4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mboni Silvia" userId="62be1241-ae1c-46d2-8e19-ff72a5589701" providerId="ADAL" clId="{B2ECF841-0421-4ECC-A7C1-9B19A6D23B9F}"/>
    <pc:docChg chg="custSel addSld modSld">
      <pc:chgData name="Zamboni Silvia" userId="62be1241-ae1c-46d2-8e19-ff72a5589701" providerId="ADAL" clId="{B2ECF841-0421-4ECC-A7C1-9B19A6D23B9F}" dt="2022-09-29T21:19:12.417" v="2481" actId="20577"/>
      <pc:docMkLst>
        <pc:docMk/>
      </pc:docMkLst>
      <pc:sldChg chg="modSp mod">
        <pc:chgData name="Zamboni Silvia" userId="62be1241-ae1c-46d2-8e19-ff72a5589701" providerId="ADAL" clId="{B2ECF841-0421-4ECC-A7C1-9B19A6D23B9F}" dt="2022-09-29T20:51:08.211" v="1133" actId="20577"/>
        <pc:sldMkLst>
          <pc:docMk/>
          <pc:sldMk cId="788631612" sldId="258"/>
        </pc:sldMkLst>
        <pc:spChg chg="mod">
          <ac:chgData name="Zamboni Silvia" userId="62be1241-ae1c-46d2-8e19-ff72a5589701" providerId="ADAL" clId="{B2ECF841-0421-4ECC-A7C1-9B19A6D23B9F}" dt="2022-09-29T20:51:08.211" v="1133" actId="20577"/>
          <ac:spMkLst>
            <pc:docMk/>
            <pc:sldMk cId="788631612" sldId="258"/>
            <ac:spMk id="3" creationId="{37F501C7-5D33-46C8-8054-F28BF3530372}"/>
          </ac:spMkLst>
        </pc:spChg>
      </pc:sldChg>
      <pc:sldChg chg="modSp mod">
        <pc:chgData name="Zamboni Silvia" userId="62be1241-ae1c-46d2-8e19-ff72a5589701" providerId="ADAL" clId="{B2ECF841-0421-4ECC-A7C1-9B19A6D23B9F}" dt="2022-09-29T20:46:47.222" v="782" actId="20577"/>
        <pc:sldMkLst>
          <pc:docMk/>
          <pc:sldMk cId="2143337992" sldId="260"/>
        </pc:sldMkLst>
        <pc:spChg chg="mod">
          <ac:chgData name="Zamboni Silvia" userId="62be1241-ae1c-46d2-8e19-ff72a5589701" providerId="ADAL" clId="{B2ECF841-0421-4ECC-A7C1-9B19A6D23B9F}" dt="2022-09-29T20:44:05.920" v="598" actId="14100"/>
          <ac:spMkLst>
            <pc:docMk/>
            <pc:sldMk cId="2143337992" sldId="260"/>
            <ac:spMk id="2" creationId="{9A30CC2B-5FAA-499B-84B7-700C24857FE1}"/>
          </ac:spMkLst>
        </pc:spChg>
        <pc:spChg chg="mod">
          <ac:chgData name="Zamboni Silvia" userId="62be1241-ae1c-46d2-8e19-ff72a5589701" providerId="ADAL" clId="{B2ECF841-0421-4ECC-A7C1-9B19A6D23B9F}" dt="2022-09-29T20:46:47.222" v="782" actId="20577"/>
          <ac:spMkLst>
            <pc:docMk/>
            <pc:sldMk cId="2143337992" sldId="260"/>
            <ac:spMk id="3" creationId="{24CA9B5C-1CE9-4AED-AA66-A20700C039E8}"/>
          </ac:spMkLst>
        </pc:spChg>
      </pc:sldChg>
      <pc:sldChg chg="modSp mod">
        <pc:chgData name="Zamboni Silvia" userId="62be1241-ae1c-46d2-8e19-ff72a5589701" providerId="ADAL" clId="{B2ECF841-0421-4ECC-A7C1-9B19A6D23B9F}" dt="2022-09-29T20:59:53.454" v="1836" actId="14100"/>
        <pc:sldMkLst>
          <pc:docMk/>
          <pc:sldMk cId="4264351524" sldId="261"/>
        </pc:sldMkLst>
        <pc:spChg chg="mod">
          <ac:chgData name="Zamboni Silvia" userId="62be1241-ae1c-46d2-8e19-ff72a5589701" providerId="ADAL" clId="{B2ECF841-0421-4ECC-A7C1-9B19A6D23B9F}" dt="2022-09-29T20:57:02.153" v="1421" actId="14100"/>
          <ac:spMkLst>
            <pc:docMk/>
            <pc:sldMk cId="4264351524" sldId="261"/>
            <ac:spMk id="2" creationId="{5A8011AB-3C88-4585-BB5B-24EDC6650B8D}"/>
          </ac:spMkLst>
        </pc:spChg>
        <pc:spChg chg="mod">
          <ac:chgData name="Zamboni Silvia" userId="62be1241-ae1c-46d2-8e19-ff72a5589701" providerId="ADAL" clId="{B2ECF841-0421-4ECC-A7C1-9B19A6D23B9F}" dt="2022-09-29T20:59:53.454" v="1836" actId="14100"/>
          <ac:spMkLst>
            <pc:docMk/>
            <pc:sldMk cId="4264351524" sldId="261"/>
            <ac:spMk id="3" creationId="{F5F4C0D6-CFCA-4174-9E43-F080BA2584C8}"/>
          </ac:spMkLst>
        </pc:spChg>
      </pc:sldChg>
      <pc:sldChg chg="modSp new mod">
        <pc:chgData name="Zamboni Silvia" userId="62be1241-ae1c-46d2-8e19-ff72a5589701" providerId="ADAL" clId="{B2ECF841-0421-4ECC-A7C1-9B19A6D23B9F}" dt="2022-09-29T20:35:19.908" v="219" actId="20577"/>
        <pc:sldMkLst>
          <pc:docMk/>
          <pc:sldMk cId="4134160640" sldId="266"/>
        </pc:sldMkLst>
        <pc:spChg chg="mod">
          <ac:chgData name="Zamboni Silvia" userId="62be1241-ae1c-46d2-8e19-ff72a5589701" providerId="ADAL" clId="{B2ECF841-0421-4ECC-A7C1-9B19A6D23B9F}" dt="2022-09-29T20:34:50.056" v="209" actId="14100"/>
          <ac:spMkLst>
            <pc:docMk/>
            <pc:sldMk cId="4134160640" sldId="266"/>
            <ac:spMk id="2" creationId="{C07D04EB-654B-4DD8-9EEE-60FA18D022F3}"/>
          </ac:spMkLst>
        </pc:spChg>
        <pc:spChg chg="mod">
          <ac:chgData name="Zamboni Silvia" userId="62be1241-ae1c-46d2-8e19-ff72a5589701" providerId="ADAL" clId="{B2ECF841-0421-4ECC-A7C1-9B19A6D23B9F}" dt="2022-09-29T20:35:19.908" v="219" actId="20577"/>
          <ac:spMkLst>
            <pc:docMk/>
            <pc:sldMk cId="4134160640" sldId="266"/>
            <ac:spMk id="3" creationId="{37067E2D-502C-488E-A6A9-8D890754EDE9}"/>
          </ac:spMkLst>
        </pc:spChg>
      </pc:sldChg>
      <pc:sldChg chg="modSp new mod">
        <pc:chgData name="Zamboni Silvia" userId="62be1241-ae1c-46d2-8e19-ff72a5589701" providerId="ADAL" clId="{B2ECF841-0421-4ECC-A7C1-9B19A6D23B9F}" dt="2022-09-29T21:15:57.409" v="2357" actId="20577"/>
        <pc:sldMkLst>
          <pc:docMk/>
          <pc:sldMk cId="55215621" sldId="267"/>
        </pc:sldMkLst>
        <pc:spChg chg="mod">
          <ac:chgData name="Zamboni Silvia" userId="62be1241-ae1c-46d2-8e19-ff72a5589701" providerId="ADAL" clId="{B2ECF841-0421-4ECC-A7C1-9B19A6D23B9F}" dt="2022-09-29T21:13:09.567" v="2194" actId="14100"/>
          <ac:spMkLst>
            <pc:docMk/>
            <pc:sldMk cId="55215621" sldId="267"/>
            <ac:spMk id="2" creationId="{53E8306D-C96E-4F53-99C4-65DC6C79FF16}"/>
          </ac:spMkLst>
        </pc:spChg>
        <pc:spChg chg="mod">
          <ac:chgData name="Zamboni Silvia" userId="62be1241-ae1c-46d2-8e19-ff72a5589701" providerId="ADAL" clId="{B2ECF841-0421-4ECC-A7C1-9B19A6D23B9F}" dt="2022-09-29T21:15:57.409" v="2357" actId="20577"/>
          <ac:spMkLst>
            <pc:docMk/>
            <pc:sldMk cId="55215621" sldId="267"/>
            <ac:spMk id="3" creationId="{9CCAC4E8-45A3-4B0F-BACF-557BACEB584B}"/>
          </ac:spMkLst>
        </pc:spChg>
      </pc:sldChg>
      <pc:sldChg chg="modSp new mod">
        <pc:chgData name="Zamboni Silvia" userId="62be1241-ae1c-46d2-8e19-ff72a5589701" providerId="ADAL" clId="{B2ECF841-0421-4ECC-A7C1-9B19A6D23B9F}" dt="2022-09-29T21:19:12.417" v="2481" actId="20577"/>
        <pc:sldMkLst>
          <pc:docMk/>
          <pc:sldMk cId="1643749344" sldId="268"/>
        </pc:sldMkLst>
        <pc:spChg chg="mod">
          <ac:chgData name="Zamboni Silvia" userId="62be1241-ae1c-46d2-8e19-ff72a5589701" providerId="ADAL" clId="{B2ECF841-0421-4ECC-A7C1-9B19A6D23B9F}" dt="2022-09-29T21:18:46.026" v="2474" actId="14100"/>
          <ac:spMkLst>
            <pc:docMk/>
            <pc:sldMk cId="1643749344" sldId="268"/>
            <ac:spMk id="2" creationId="{1AB105A5-6AB6-4E66-A6CA-369732591FF6}"/>
          </ac:spMkLst>
        </pc:spChg>
        <pc:spChg chg="mod">
          <ac:chgData name="Zamboni Silvia" userId="62be1241-ae1c-46d2-8e19-ff72a5589701" providerId="ADAL" clId="{B2ECF841-0421-4ECC-A7C1-9B19A6D23B9F}" dt="2022-09-29T21:19:12.417" v="2481" actId="20577"/>
          <ac:spMkLst>
            <pc:docMk/>
            <pc:sldMk cId="1643749344" sldId="268"/>
            <ac:spMk id="3" creationId="{574CA1B4-4EA0-4719-A599-59A8B8C5D95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F335C5A-31E1-4635-9BB4-9A6571A402CB}" type="datetimeFigureOut">
              <a:rPr lang="it-IT" smtClean="0"/>
              <a:t>29/09/2022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6D02D36-DEC5-4F3A-AA5D-762F61F04E23}" type="slidenum">
              <a:rPr lang="it-IT" smtClean="0"/>
              <a:t>‹N›</a:t>
            </a:fld>
            <a:endParaRPr lang="it-IT"/>
          </a:p>
        </p:txBody>
      </p:sp>
    </p:spTree>
    <p:extLst>
      <p:ext uri="{BB962C8B-B14F-4D97-AF65-F5344CB8AC3E}">
        <p14:creationId xmlns:p14="http://schemas.microsoft.com/office/powerpoint/2010/main" val="3306826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F335C5A-31E1-4635-9BB4-9A6571A402CB}" type="datetimeFigureOut">
              <a:rPr lang="it-IT" smtClean="0"/>
              <a:t>29/09/2022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6D02D36-DEC5-4F3A-AA5D-762F61F04E23}" type="slidenum">
              <a:rPr lang="it-IT" smtClean="0"/>
              <a:t>‹N›</a:t>
            </a:fld>
            <a:endParaRPr lang="it-IT"/>
          </a:p>
        </p:txBody>
      </p:sp>
    </p:spTree>
    <p:extLst>
      <p:ext uri="{BB962C8B-B14F-4D97-AF65-F5344CB8AC3E}">
        <p14:creationId xmlns:p14="http://schemas.microsoft.com/office/powerpoint/2010/main" val="1406119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F335C5A-31E1-4635-9BB4-9A6571A402CB}" type="datetimeFigureOut">
              <a:rPr lang="it-IT" smtClean="0"/>
              <a:t>29/09/2022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6D02D36-DEC5-4F3A-AA5D-762F61F04E23}" type="slidenum">
              <a:rPr lang="it-IT" smtClean="0"/>
              <a:t>‹N›</a:t>
            </a:fld>
            <a:endParaRPr lang="it-IT"/>
          </a:p>
        </p:txBody>
      </p:sp>
    </p:spTree>
    <p:extLst>
      <p:ext uri="{BB962C8B-B14F-4D97-AF65-F5344CB8AC3E}">
        <p14:creationId xmlns:p14="http://schemas.microsoft.com/office/powerpoint/2010/main" val="3288928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Fare clic per modificare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F335C5A-31E1-4635-9BB4-9A6571A402CB}" type="datetimeFigureOut">
              <a:rPr lang="it-IT" smtClean="0"/>
              <a:t>29/09/2022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6D02D36-DEC5-4F3A-AA5D-762F61F04E23}" type="slidenum">
              <a:rPr lang="it-IT" smtClean="0"/>
              <a:t>‹N›</a:t>
            </a:fld>
            <a:endParaRPr lang="it-IT"/>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15651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F335C5A-31E1-4635-9BB4-9A6571A402CB}" type="datetimeFigureOut">
              <a:rPr lang="it-IT" smtClean="0"/>
              <a:t>29/09/2022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6D02D36-DEC5-4F3A-AA5D-762F61F04E23}" type="slidenum">
              <a:rPr lang="it-IT" smtClean="0"/>
              <a:t>‹N›</a:t>
            </a:fld>
            <a:endParaRPr lang="it-IT"/>
          </a:p>
        </p:txBody>
      </p:sp>
    </p:spTree>
    <p:extLst>
      <p:ext uri="{BB962C8B-B14F-4D97-AF65-F5344CB8AC3E}">
        <p14:creationId xmlns:p14="http://schemas.microsoft.com/office/powerpoint/2010/main" val="1038359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F335C5A-31E1-4635-9BB4-9A6571A402CB}" type="datetimeFigureOut">
              <a:rPr lang="it-IT" smtClean="0"/>
              <a:t>29/09/2022</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6D02D36-DEC5-4F3A-AA5D-762F61F04E23}" type="slidenum">
              <a:rPr lang="it-IT" smtClean="0"/>
              <a:t>‹N›</a:t>
            </a:fld>
            <a:endParaRPr lang="it-IT"/>
          </a:p>
        </p:txBody>
      </p:sp>
    </p:spTree>
    <p:extLst>
      <p:ext uri="{BB962C8B-B14F-4D97-AF65-F5344CB8AC3E}">
        <p14:creationId xmlns:p14="http://schemas.microsoft.com/office/powerpoint/2010/main" val="3761317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F335C5A-31E1-4635-9BB4-9A6571A402CB}" type="datetimeFigureOut">
              <a:rPr lang="it-IT" smtClean="0"/>
              <a:t>29/09/2022</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6D02D36-DEC5-4F3A-AA5D-762F61F04E23}" type="slidenum">
              <a:rPr lang="it-IT" smtClean="0"/>
              <a:t>‹N›</a:t>
            </a:fld>
            <a:endParaRPr lang="it-IT"/>
          </a:p>
        </p:txBody>
      </p:sp>
    </p:spTree>
    <p:extLst>
      <p:ext uri="{BB962C8B-B14F-4D97-AF65-F5344CB8AC3E}">
        <p14:creationId xmlns:p14="http://schemas.microsoft.com/office/powerpoint/2010/main" val="3088740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F335C5A-31E1-4635-9BB4-9A6571A402CB}" type="datetimeFigureOut">
              <a:rPr lang="it-IT" smtClean="0"/>
              <a:t>29/09/2022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6D02D36-DEC5-4F3A-AA5D-762F61F04E23}" type="slidenum">
              <a:rPr lang="it-IT" smtClean="0"/>
              <a:t>‹N›</a:t>
            </a:fld>
            <a:endParaRPr lang="it-IT"/>
          </a:p>
        </p:txBody>
      </p:sp>
    </p:spTree>
    <p:extLst>
      <p:ext uri="{BB962C8B-B14F-4D97-AF65-F5344CB8AC3E}">
        <p14:creationId xmlns:p14="http://schemas.microsoft.com/office/powerpoint/2010/main" val="2866403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F335C5A-31E1-4635-9BB4-9A6571A402CB}" type="datetimeFigureOut">
              <a:rPr lang="it-IT" smtClean="0"/>
              <a:t>29/09/2022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6D02D36-DEC5-4F3A-AA5D-762F61F04E23}" type="slidenum">
              <a:rPr lang="it-IT" smtClean="0"/>
              <a:t>‹N›</a:t>
            </a:fld>
            <a:endParaRPr lang="it-IT"/>
          </a:p>
        </p:txBody>
      </p:sp>
    </p:spTree>
    <p:extLst>
      <p:ext uri="{BB962C8B-B14F-4D97-AF65-F5344CB8AC3E}">
        <p14:creationId xmlns:p14="http://schemas.microsoft.com/office/powerpoint/2010/main" val="175282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4F335C5A-31E1-4635-9BB4-9A6571A402CB}" type="datetimeFigureOut">
              <a:rPr lang="it-IT" smtClean="0"/>
              <a:t>29/09/2022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6D02D36-DEC5-4F3A-AA5D-762F61F04E23}" type="slidenum">
              <a:rPr lang="it-IT" smtClean="0"/>
              <a:t>‹N›</a:t>
            </a:fld>
            <a:endParaRPr lang="it-IT"/>
          </a:p>
        </p:txBody>
      </p:sp>
    </p:spTree>
    <p:extLst>
      <p:ext uri="{BB962C8B-B14F-4D97-AF65-F5344CB8AC3E}">
        <p14:creationId xmlns:p14="http://schemas.microsoft.com/office/powerpoint/2010/main" val="3754043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4F335C5A-31E1-4635-9BB4-9A6571A402CB}" type="datetimeFigureOut">
              <a:rPr lang="it-IT" smtClean="0"/>
              <a:t>29/09/2022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96D02D36-DEC5-4F3A-AA5D-762F61F04E23}" type="slidenum">
              <a:rPr lang="it-IT" smtClean="0"/>
              <a:t>‹N›</a:t>
            </a:fld>
            <a:endParaRPr lang="it-IT"/>
          </a:p>
        </p:txBody>
      </p:sp>
    </p:spTree>
    <p:extLst>
      <p:ext uri="{BB962C8B-B14F-4D97-AF65-F5344CB8AC3E}">
        <p14:creationId xmlns:p14="http://schemas.microsoft.com/office/powerpoint/2010/main" val="25492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F335C5A-31E1-4635-9BB4-9A6571A402CB}" type="datetimeFigureOut">
              <a:rPr lang="it-IT" smtClean="0"/>
              <a:t>29/09/2022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6D02D36-DEC5-4F3A-AA5D-762F61F04E23}" type="slidenum">
              <a:rPr lang="it-IT" smtClean="0"/>
              <a:t>‹N›</a:t>
            </a:fld>
            <a:endParaRPr lang="it-IT"/>
          </a:p>
        </p:txBody>
      </p:sp>
    </p:spTree>
    <p:extLst>
      <p:ext uri="{BB962C8B-B14F-4D97-AF65-F5344CB8AC3E}">
        <p14:creationId xmlns:p14="http://schemas.microsoft.com/office/powerpoint/2010/main" val="138083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F335C5A-31E1-4635-9BB4-9A6571A402CB}" type="datetimeFigureOut">
              <a:rPr lang="it-IT" smtClean="0"/>
              <a:t>29/09/2022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96D02D36-DEC5-4F3A-AA5D-762F61F04E23}" type="slidenum">
              <a:rPr lang="it-IT" smtClean="0"/>
              <a:t>‹N›</a:t>
            </a:fld>
            <a:endParaRPr lang="it-IT"/>
          </a:p>
        </p:txBody>
      </p:sp>
    </p:spTree>
    <p:extLst>
      <p:ext uri="{BB962C8B-B14F-4D97-AF65-F5344CB8AC3E}">
        <p14:creationId xmlns:p14="http://schemas.microsoft.com/office/powerpoint/2010/main" val="1657881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4F335C5A-31E1-4635-9BB4-9A6571A402CB}" type="datetimeFigureOut">
              <a:rPr lang="it-IT" smtClean="0"/>
              <a:t>29/09/2022</a:t>
            </a:fld>
            <a:endParaRPr lang="it-IT"/>
          </a:p>
        </p:txBody>
      </p:sp>
      <p:sp>
        <p:nvSpPr>
          <p:cNvPr id="5" name="Footer Placeholder 3"/>
          <p:cNvSpPr>
            <a:spLocks noGrp="1"/>
          </p:cNvSpPr>
          <p:nvPr>
            <p:ph type="ftr" sz="quarter" idx="11"/>
          </p:nvPr>
        </p:nvSpPr>
        <p:spPr/>
        <p:txBody>
          <a:bodyPr/>
          <a:lstStyle/>
          <a:p>
            <a:endParaRPr lang="it-IT"/>
          </a:p>
        </p:txBody>
      </p:sp>
      <p:sp>
        <p:nvSpPr>
          <p:cNvPr id="6" name="Slide Number Placeholder 4"/>
          <p:cNvSpPr>
            <a:spLocks noGrp="1"/>
          </p:cNvSpPr>
          <p:nvPr>
            <p:ph type="sldNum" sz="quarter" idx="12"/>
          </p:nvPr>
        </p:nvSpPr>
        <p:spPr/>
        <p:txBody>
          <a:bodyPr/>
          <a:lstStyle/>
          <a:p>
            <a:fld id="{96D02D36-DEC5-4F3A-AA5D-762F61F04E23}" type="slidenum">
              <a:rPr lang="it-IT" smtClean="0"/>
              <a:t>‹N›</a:t>
            </a:fld>
            <a:endParaRPr lang="it-IT"/>
          </a:p>
        </p:txBody>
      </p:sp>
    </p:spTree>
    <p:extLst>
      <p:ext uri="{BB962C8B-B14F-4D97-AF65-F5344CB8AC3E}">
        <p14:creationId xmlns:p14="http://schemas.microsoft.com/office/powerpoint/2010/main" val="2795851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F335C5A-31E1-4635-9BB4-9A6571A402CB}" type="datetimeFigureOut">
              <a:rPr lang="it-IT" smtClean="0"/>
              <a:t>29/09/2022</a:t>
            </a:fld>
            <a:endParaRPr lang="it-IT"/>
          </a:p>
        </p:txBody>
      </p:sp>
      <p:sp>
        <p:nvSpPr>
          <p:cNvPr id="5" name="Footer Placeholder 2"/>
          <p:cNvSpPr>
            <a:spLocks noGrp="1"/>
          </p:cNvSpPr>
          <p:nvPr>
            <p:ph type="ftr" sz="quarter" idx="11"/>
          </p:nvPr>
        </p:nvSpPr>
        <p:spPr/>
        <p:txBody>
          <a:bodyPr/>
          <a:lstStyle/>
          <a:p>
            <a:endParaRPr lang="it-IT"/>
          </a:p>
        </p:txBody>
      </p:sp>
      <p:sp>
        <p:nvSpPr>
          <p:cNvPr id="6" name="Slide Number Placeholder 3"/>
          <p:cNvSpPr>
            <a:spLocks noGrp="1"/>
          </p:cNvSpPr>
          <p:nvPr>
            <p:ph type="sldNum" sz="quarter" idx="12"/>
          </p:nvPr>
        </p:nvSpPr>
        <p:spPr/>
        <p:txBody>
          <a:bodyPr/>
          <a:lstStyle/>
          <a:p>
            <a:fld id="{96D02D36-DEC5-4F3A-AA5D-762F61F04E23}" type="slidenum">
              <a:rPr lang="it-IT" smtClean="0"/>
              <a:t>‹N›</a:t>
            </a:fld>
            <a:endParaRPr lang="it-IT"/>
          </a:p>
        </p:txBody>
      </p:sp>
    </p:spTree>
    <p:extLst>
      <p:ext uri="{BB962C8B-B14F-4D97-AF65-F5344CB8AC3E}">
        <p14:creationId xmlns:p14="http://schemas.microsoft.com/office/powerpoint/2010/main" val="152010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4F335C5A-31E1-4635-9BB4-9A6571A402CB}" type="datetimeFigureOut">
              <a:rPr lang="it-IT" smtClean="0"/>
              <a:t>29/09/2022</a:t>
            </a:fld>
            <a:endParaRPr lang="it-IT"/>
          </a:p>
        </p:txBody>
      </p:sp>
      <p:sp>
        <p:nvSpPr>
          <p:cNvPr id="5" name="Footer Placeholder 5"/>
          <p:cNvSpPr>
            <a:spLocks noGrp="1"/>
          </p:cNvSpPr>
          <p:nvPr>
            <p:ph type="ftr" sz="quarter" idx="11"/>
          </p:nvPr>
        </p:nvSpPr>
        <p:spPr/>
        <p:txBody>
          <a:bodyPr/>
          <a:lstStyle/>
          <a:p>
            <a:endParaRPr lang="it-IT"/>
          </a:p>
        </p:txBody>
      </p:sp>
      <p:sp>
        <p:nvSpPr>
          <p:cNvPr id="6" name="Slide Number Placeholder 6"/>
          <p:cNvSpPr>
            <a:spLocks noGrp="1"/>
          </p:cNvSpPr>
          <p:nvPr>
            <p:ph type="sldNum" sz="quarter" idx="12"/>
          </p:nvPr>
        </p:nvSpPr>
        <p:spPr/>
        <p:txBody>
          <a:bodyPr/>
          <a:lstStyle/>
          <a:p>
            <a:fld id="{96D02D36-DEC5-4F3A-AA5D-762F61F04E23}" type="slidenum">
              <a:rPr lang="it-IT" smtClean="0"/>
              <a:t>‹N›</a:t>
            </a:fld>
            <a:endParaRPr lang="it-IT"/>
          </a:p>
        </p:txBody>
      </p:sp>
    </p:spTree>
    <p:extLst>
      <p:ext uri="{BB962C8B-B14F-4D97-AF65-F5344CB8AC3E}">
        <p14:creationId xmlns:p14="http://schemas.microsoft.com/office/powerpoint/2010/main" val="170960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F335C5A-31E1-4635-9BB4-9A6571A402CB}" type="datetimeFigureOut">
              <a:rPr lang="it-IT" smtClean="0"/>
              <a:t>29/09/2022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96D02D36-DEC5-4F3A-AA5D-762F61F04E23}" type="slidenum">
              <a:rPr lang="it-IT" smtClean="0"/>
              <a:t>‹N›</a:t>
            </a:fld>
            <a:endParaRPr lang="it-IT"/>
          </a:p>
        </p:txBody>
      </p:sp>
    </p:spTree>
    <p:extLst>
      <p:ext uri="{BB962C8B-B14F-4D97-AF65-F5344CB8AC3E}">
        <p14:creationId xmlns:p14="http://schemas.microsoft.com/office/powerpoint/2010/main" val="60765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F335C5A-31E1-4635-9BB4-9A6571A402CB}" type="datetimeFigureOut">
              <a:rPr lang="it-IT" smtClean="0"/>
              <a:t>29/09/2022</a:t>
            </a:fld>
            <a:endParaRPr lang="it-IT"/>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6D02D36-DEC5-4F3A-AA5D-762F61F04E23}" type="slidenum">
              <a:rPr lang="it-IT" smtClean="0"/>
              <a:t>‹N›</a:t>
            </a:fld>
            <a:endParaRPr lang="it-IT"/>
          </a:p>
        </p:txBody>
      </p:sp>
    </p:spTree>
    <p:extLst>
      <p:ext uri="{BB962C8B-B14F-4D97-AF65-F5344CB8AC3E}">
        <p14:creationId xmlns:p14="http://schemas.microsoft.com/office/powerpoint/2010/main" val="355747124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facebook.com/G1000-Doing-democracy-better-148996375171702/?__tn__=K-R&amp;eid=ARA84s32geY7J6H5vV5DV1Si9kj-KiOUr6h5jm4piWyol-ql9kmOTtYHXRPuCHTQqus4HGtwuCPkqS-X&amp;fref=mentions&amp;__xts__%5B0%5D=68.ARBeht-whn54zA7lv09YMgK4zukaQKGJ85yCfZHlFnVcfwbOY7iMLJiRdpXttG4x-IXN2iMY4YCNV2OpZm7s1Y5HEJwMMdx1_D8H_YRbnwnhFSLW9jNZ6uaQQ8mWl80tZkSxgiPgwP0chdby7eufFPtxbU5_cKe3IsbTFZXIsKTGM1UckuiVMp-_yEuN13el9MO08GEf_bCGL_hPcZgkPJoX23gZ_MCW8QLYDyZJw4oC39NomIh_bzJ2AMdufT8EdlMB61yFWQMx-HGUB-lP_TnjxuXmhp4p2eor4qLfwMB-p0-afvrZbTEyINm33OG9OapxuU0hcWYfoaNMTVaRGq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francetvinfo.fr/politique/emmanuel-macron/conseil-de-participation-citoyenne-vers-plus-de-democratie_3421087.html?fbclid=IwAR2ahf-hVpFktCWF9FR5WtxnobGjPlu2ytFcIo3knluaRZ8wg1NywRL3ur0" TargetMode="External"/><Relationship Id="rId2" Type="http://schemas.openxmlformats.org/officeDocument/2006/relationships/hyperlink" Target="https://www.conventioncitoyennepourleclimat.f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mune.bologna.it/servizi-informazioni/statuto-comunale" TargetMode="External"/><Relationship Id="rId2" Type="http://schemas.openxmlformats.org/officeDocument/2006/relationships/hyperlink" Target="http://comunicatistampa.comune.bologna.it/2021/il-comune-di-bologna-ha-un-nuovo-strumento-partecipativo-le-assemblee-cittadine" TargetMode="External"/><Relationship Id="rId1" Type="http://schemas.openxmlformats.org/officeDocument/2006/relationships/slideLayout" Target="../slideLayouts/slideLayout2.xml"/><Relationship Id="rId4" Type="http://schemas.openxmlformats.org/officeDocument/2006/relationships/hyperlink" Target="https://www.chiara.eco/approvata-la-modifica-del-regolamento-comunale-per-attivare-lassemblea-cittadina-tre-domande-alla-vicesindaca-emily-clancy/"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it.ly/2CtFVf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era.org.uk/earth_day_oxford?fbclid=IwAR2eVy9skB_Ze_GzKXSNNPX4awWUg3TlomW6iWpFLwBerfoQQUHQBgdLznI" TargetMode="External"/><Relationship Id="rId2" Type="http://schemas.openxmlformats.org/officeDocument/2006/relationships/hyperlink" Target="https://bit.ly/2ZRWLir" TargetMode="External"/><Relationship Id="rId1" Type="http://schemas.openxmlformats.org/officeDocument/2006/relationships/slideLayout" Target="../slideLayouts/slideLayout2.xml"/><Relationship Id="rId4" Type="http://schemas.openxmlformats.org/officeDocument/2006/relationships/hyperlink" Target="http://www.cynnalcymru.com/event/02-february-governance-of-wales-citizens-assembl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E08592-E415-4F38-97D2-1AC10E9B5E1C}"/>
              </a:ext>
            </a:extLst>
          </p:cNvPr>
          <p:cNvSpPr>
            <a:spLocks noGrp="1"/>
          </p:cNvSpPr>
          <p:nvPr>
            <p:ph type="ctrTitle"/>
          </p:nvPr>
        </p:nvSpPr>
        <p:spPr>
          <a:xfrm>
            <a:off x="2466753" y="829339"/>
            <a:ext cx="8016949" cy="3189767"/>
          </a:xfrm>
        </p:spPr>
        <p:txBody>
          <a:bodyPr/>
          <a:lstStyle/>
          <a:p>
            <a:pPr algn="r"/>
            <a:r>
              <a:rPr lang="it-IT" dirty="0">
                <a:solidFill>
                  <a:srgbClr val="FFFF00"/>
                </a:solidFill>
              </a:rPr>
              <a:t>ASSEMBLEE DI CITTADINI</a:t>
            </a:r>
            <a:br>
              <a:rPr lang="it-IT" dirty="0">
                <a:solidFill>
                  <a:srgbClr val="FFFF00"/>
                </a:solidFill>
              </a:rPr>
            </a:br>
            <a:r>
              <a:rPr lang="it-IT" sz="2400" dirty="0">
                <a:solidFill>
                  <a:srgbClr val="FFFF00"/>
                </a:solidFill>
              </a:rPr>
              <a:t>Silvia Zamboni</a:t>
            </a:r>
            <a:br>
              <a:rPr lang="it-IT" sz="2400" dirty="0">
                <a:solidFill>
                  <a:srgbClr val="FFFF00"/>
                </a:solidFill>
              </a:rPr>
            </a:br>
            <a:r>
              <a:rPr lang="it-IT" sz="2400" dirty="0">
                <a:solidFill>
                  <a:srgbClr val="FFFF00"/>
                </a:solidFill>
              </a:rPr>
              <a:t>Vice Presidente Assemblea legislativa</a:t>
            </a:r>
          </a:p>
        </p:txBody>
      </p:sp>
      <p:sp>
        <p:nvSpPr>
          <p:cNvPr id="3" name="Sottotitolo 2">
            <a:extLst>
              <a:ext uri="{FF2B5EF4-FFF2-40B4-BE49-F238E27FC236}">
                <a16:creationId xmlns:a16="http://schemas.microsoft.com/office/drawing/2014/main" id="{14734016-79D5-4A64-AB34-7D4BCD715A0C}"/>
              </a:ext>
            </a:extLst>
          </p:cNvPr>
          <p:cNvSpPr>
            <a:spLocks noGrp="1"/>
          </p:cNvSpPr>
          <p:nvPr>
            <p:ph type="subTitle" idx="1"/>
          </p:nvPr>
        </p:nvSpPr>
        <p:spPr>
          <a:xfrm>
            <a:off x="1063256" y="4657061"/>
            <a:ext cx="9372600" cy="1919176"/>
          </a:xfrm>
        </p:spPr>
        <p:txBody>
          <a:bodyPr>
            <a:normAutofit/>
          </a:bodyPr>
          <a:lstStyle/>
          <a:p>
            <a:pPr algn="r"/>
            <a:r>
              <a:rPr lang="it-IT" sz="4000" dirty="0"/>
              <a:t>GIORNATA DELLA PARTECIPAZIONE</a:t>
            </a:r>
          </a:p>
          <a:p>
            <a:pPr algn="ctr"/>
            <a:r>
              <a:rPr lang="it-IT" sz="2800" dirty="0">
                <a:solidFill>
                  <a:srgbClr val="FF0000"/>
                </a:solidFill>
              </a:rPr>
              <a:t>  REGIONE EMILIA-ROMAGNA</a:t>
            </a:r>
          </a:p>
          <a:p>
            <a:pPr algn="ctr"/>
            <a:r>
              <a:rPr lang="it-IT" sz="2400" dirty="0"/>
              <a:t>     </a:t>
            </a:r>
            <a:r>
              <a:rPr lang="it-IT" sz="2400" dirty="0" err="1"/>
              <a:t>BolognA</a:t>
            </a:r>
            <a:r>
              <a:rPr lang="it-IT" sz="2400" dirty="0"/>
              <a:t>, 30 SETTEMBRE 2022</a:t>
            </a:r>
          </a:p>
        </p:txBody>
      </p:sp>
    </p:spTree>
    <p:extLst>
      <p:ext uri="{BB962C8B-B14F-4D97-AF65-F5344CB8AC3E}">
        <p14:creationId xmlns:p14="http://schemas.microsoft.com/office/powerpoint/2010/main" val="142923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D4D051-F822-4182-B379-7B7939083DA8}"/>
              </a:ext>
            </a:extLst>
          </p:cNvPr>
          <p:cNvSpPr>
            <a:spLocks noGrp="1"/>
          </p:cNvSpPr>
          <p:nvPr>
            <p:ph type="title"/>
          </p:nvPr>
        </p:nvSpPr>
        <p:spPr>
          <a:xfrm>
            <a:off x="377457" y="452718"/>
            <a:ext cx="9673378" cy="972045"/>
          </a:xfrm>
        </p:spPr>
        <p:txBody>
          <a:bodyPr/>
          <a:lstStyle/>
          <a:p>
            <a:r>
              <a:rPr lang="it-IT" dirty="0">
                <a:solidFill>
                  <a:srgbClr val="FFFF00"/>
                </a:solidFill>
              </a:rPr>
              <a:t>ESPERIENZE DI ASEMBLEE DI CITTADINI</a:t>
            </a:r>
          </a:p>
        </p:txBody>
      </p:sp>
      <p:sp>
        <p:nvSpPr>
          <p:cNvPr id="3" name="Segnaposto contenuto 2">
            <a:extLst>
              <a:ext uri="{FF2B5EF4-FFF2-40B4-BE49-F238E27FC236}">
                <a16:creationId xmlns:a16="http://schemas.microsoft.com/office/drawing/2014/main" id="{01AA61E2-AC30-4726-AC16-436D485C30FF}"/>
              </a:ext>
            </a:extLst>
          </p:cNvPr>
          <p:cNvSpPr>
            <a:spLocks noGrp="1"/>
          </p:cNvSpPr>
          <p:nvPr>
            <p:ph idx="1"/>
          </p:nvPr>
        </p:nvSpPr>
        <p:spPr>
          <a:xfrm>
            <a:off x="579474" y="1366284"/>
            <a:ext cx="9470380" cy="4882115"/>
          </a:xfrm>
        </p:spPr>
        <p:txBody>
          <a:bodyPr>
            <a:normAutofit/>
          </a:bodyPr>
          <a:lstStyle/>
          <a:p>
            <a:r>
              <a:rPr lang="it-IT" dirty="0"/>
              <a:t>Assemblee di cittadini si sono tenute in Svizzera, Polonia, Spagna</a:t>
            </a:r>
          </a:p>
          <a:p>
            <a:r>
              <a:rPr lang="it-IT" dirty="0"/>
              <a:t>In Belgio </a:t>
            </a:r>
            <a:r>
              <a:rPr lang="it-IT" dirty="0">
                <a:latin typeface="Open Sans" panose="020B0606030504020204" pitchFamily="34" charset="0"/>
              </a:rPr>
              <a:t>l</a:t>
            </a:r>
            <a:r>
              <a:rPr lang="it-IT" b="0" i="0" dirty="0">
                <a:effectLst/>
                <a:latin typeface="Open Sans" panose="020B0606030504020204" pitchFamily="34" charset="0"/>
              </a:rPr>
              <a:t>a Comunità germanofona - in quanto entità federativa della Federazione belga -  è stata la prima istitu</a:t>
            </a:r>
            <a:r>
              <a:rPr lang="it-IT" dirty="0">
                <a:latin typeface="Open Sans" panose="020B0606030504020204" pitchFamily="34" charset="0"/>
              </a:rPr>
              <a:t>zi</a:t>
            </a:r>
            <a:r>
              <a:rPr lang="it-IT" b="0" i="0" dirty="0">
                <a:effectLst/>
                <a:latin typeface="Open Sans" panose="020B0606030504020204" pitchFamily="34" charset="0"/>
              </a:rPr>
              <a:t>one al mondo a istituire </a:t>
            </a:r>
            <a:r>
              <a:rPr lang="it-IT" b="1" i="0" dirty="0">
                <a:effectLst/>
                <a:latin typeface="Open Sans" panose="020B0606030504020204" pitchFamily="34" charset="0"/>
              </a:rPr>
              <a:t>due organi permanenti formati da cittadini sorteggiati,</a:t>
            </a:r>
            <a:r>
              <a:rPr lang="it-IT" b="0" i="0" dirty="0">
                <a:effectLst/>
                <a:latin typeface="Open Sans" panose="020B0606030504020204" pitchFamily="34" charset="0"/>
              </a:rPr>
              <a:t> con poteri, composizione e durata differenti, che affiancheranno il Parlamento eletto della Comunità. E’ stato proprio il Parlamento eletto ad approvare a maggioranza la proposta di creazione dei due organi permanenti, avanzata dal</a:t>
            </a:r>
            <a:r>
              <a:rPr lang="it-IT" b="0" i="0" dirty="0">
                <a:effectLst/>
                <a:latin typeface="inherit"/>
              </a:rPr>
              <a:t>l'organizzazione </a:t>
            </a:r>
            <a:r>
              <a:rPr lang="it-IT" b="0" i="0" u="none" strike="noStrike" dirty="0">
                <a:solidFill>
                  <a:srgbClr val="58C1BA"/>
                </a:solidFill>
                <a:effectLst/>
                <a:latin typeface="inherit"/>
                <a:hlinkClick r:id="rId2">
                  <a:extLst>
                    <a:ext uri="{A12FA001-AC4F-418D-AE19-62706E023703}">
                      <ahyp:hlinkClr xmlns:ahyp="http://schemas.microsoft.com/office/drawing/2018/hyperlinkcolor" val="tx"/>
                    </a:ext>
                  </a:extLst>
                </a:hlinkClick>
              </a:rPr>
              <a:t>G1000 - </a:t>
            </a:r>
            <a:r>
              <a:rPr lang="it-IT" b="0" i="0" u="none" strike="noStrike" dirty="0" err="1">
                <a:solidFill>
                  <a:srgbClr val="58C1BA"/>
                </a:solidFill>
                <a:effectLst/>
                <a:latin typeface="inherit"/>
                <a:hlinkClick r:id="rId2">
                  <a:extLst>
                    <a:ext uri="{A12FA001-AC4F-418D-AE19-62706E023703}">
                      <ahyp:hlinkClr xmlns:ahyp="http://schemas.microsoft.com/office/drawing/2018/hyperlinkcolor" val="tx"/>
                    </a:ext>
                  </a:extLst>
                </a:hlinkClick>
              </a:rPr>
              <a:t>Doing</a:t>
            </a:r>
            <a:r>
              <a:rPr lang="it-IT" b="0" i="0" u="none" strike="noStrike" dirty="0">
                <a:solidFill>
                  <a:srgbClr val="58C1BA"/>
                </a:solidFill>
                <a:effectLst/>
                <a:latin typeface="inherit"/>
                <a:hlinkClick r:id="rId2">
                  <a:extLst>
                    <a:ext uri="{A12FA001-AC4F-418D-AE19-62706E023703}">
                      <ahyp:hlinkClr xmlns:ahyp="http://schemas.microsoft.com/office/drawing/2018/hyperlinkcolor" val="tx"/>
                    </a:ext>
                  </a:extLst>
                </a:hlinkClick>
              </a:rPr>
              <a:t> democracy </a:t>
            </a:r>
            <a:r>
              <a:rPr lang="it-IT" b="0" i="0" u="none" strike="noStrike" dirty="0" err="1">
                <a:effectLst/>
                <a:latin typeface="inherit"/>
                <a:hlinkClick r:id="rId2">
                  <a:extLst>
                    <a:ext uri="{A12FA001-AC4F-418D-AE19-62706E023703}">
                      <ahyp:hlinkClr xmlns:ahyp="http://schemas.microsoft.com/office/drawing/2018/hyperlinkcolor" val="tx"/>
                    </a:ext>
                  </a:extLst>
                </a:hlinkClick>
              </a:rPr>
              <a:t>better</a:t>
            </a:r>
            <a:r>
              <a:rPr lang="it-IT" b="0" i="0" dirty="0">
                <a:effectLst/>
                <a:latin typeface="Open Sans" panose="020B0606030504020204" pitchFamily="34" charset="0"/>
              </a:rPr>
              <a:t> . </a:t>
            </a:r>
            <a:r>
              <a:rPr lang="it-IT" dirty="0">
                <a:latin typeface="Open Sans" panose="020B0606030504020204" pitchFamily="34" charset="0"/>
              </a:rPr>
              <a:t>Un </a:t>
            </a:r>
            <a:r>
              <a:rPr lang="it-IT" b="0" i="0" dirty="0">
                <a:effectLst/>
                <a:latin typeface="Open Sans" panose="020B0606030504020204" pitchFamily="34" charset="0"/>
              </a:rPr>
              <a:t>Consiglio composto da 24 cittadini sorteggiati, in carica per un anno e mezzo, avrà il compito di stabilire i temi prioritari sui quali si dovranno svolgere consultazioni e deliberazioni del Parlamento e dell’Assemblea. L’Assemblea sarà il secondo organo permanente, composto da 50 cittadini estratti a sorte, rinnovati ogni tre mesi, che produrrà raccomandazioni politiche sulle tematiche indicate dal Consiglio indirizzate al Parlamento per influenzarne il lavoro.</a:t>
            </a:r>
          </a:p>
          <a:p>
            <a:endParaRPr lang="it-IT" dirty="0"/>
          </a:p>
        </p:txBody>
      </p:sp>
    </p:spTree>
    <p:extLst>
      <p:ext uri="{BB962C8B-B14F-4D97-AF65-F5344CB8AC3E}">
        <p14:creationId xmlns:p14="http://schemas.microsoft.com/office/powerpoint/2010/main" val="2067146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7D04EB-654B-4DD8-9EEE-60FA18D022F3}"/>
              </a:ext>
            </a:extLst>
          </p:cNvPr>
          <p:cNvSpPr>
            <a:spLocks noGrp="1"/>
          </p:cNvSpPr>
          <p:nvPr>
            <p:ph type="title"/>
          </p:nvPr>
        </p:nvSpPr>
        <p:spPr>
          <a:xfrm>
            <a:off x="590107" y="292396"/>
            <a:ext cx="9361967" cy="526311"/>
          </a:xfrm>
        </p:spPr>
        <p:txBody>
          <a:bodyPr/>
          <a:lstStyle/>
          <a:p>
            <a:r>
              <a:rPr lang="it-IT" sz="3600" dirty="0">
                <a:solidFill>
                  <a:srgbClr val="FFFF00"/>
                </a:solidFill>
              </a:rPr>
              <a:t>ESPERIENZE DI ASSEMBLEE DI CITTADINI</a:t>
            </a:r>
          </a:p>
        </p:txBody>
      </p:sp>
      <p:sp>
        <p:nvSpPr>
          <p:cNvPr id="3" name="Segnaposto contenuto 2">
            <a:extLst>
              <a:ext uri="{FF2B5EF4-FFF2-40B4-BE49-F238E27FC236}">
                <a16:creationId xmlns:a16="http://schemas.microsoft.com/office/drawing/2014/main" id="{37067E2D-502C-488E-A6A9-8D890754EDE9}"/>
              </a:ext>
            </a:extLst>
          </p:cNvPr>
          <p:cNvSpPr>
            <a:spLocks noGrp="1"/>
          </p:cNvSpPr>
          <p:nvPr>
            <p:ph idx="1"/>
          </p:nvPr>
        </p:nvSpPr>
        <p:spPr>
          <a:xfrm>
            <a:off x="329608" y="919717"/>
            <a:ext cx="10037135" cy="5688418"/>
          </a:xfrm>
        </p:spPr>
        <p:txBody>
          <a:bodyPr>
            <a:normAutofit fontScale="32500" lnSpcReduction="20000"/>
          </a:bodyPr>
          <a:lstStyle/>
          <a:p>
            <a:r>
              <a:rPr lang="it-IT" sz="4900" dirty="0"/>
              <a:t>Il caso Francia dell’Assemblea di cittadini sul clima (Convention </a:t>
            </a:r>
            <a:r>
              <a:rPr lang="it-IT" sz="4900" dirty="0" err="1"/>
              <a:t>citoyenne</a:t>
            </a:r>
            <a:r>
              <a:rPr lang="it-IT" sz="4900" dirty="0"/>
              <a:t> pour le </a:t>
            </a:r>
            <a:r>
              <a:rPr lang="it-IT" sz="4900" dirty="0" err="1"/>
              <a:t>climat</a:t>
            </a:r>
            <a:r>
              <a:rPr lang="it-IT" sz="4900" dirty="0"/>
              <a:t> - </a:t>
            </a:r>
            <a:r>
              <a:rPr lang="it-IT" sz="4900" dirty="0">
                <a:hlinkClick r:id="rId2"/>
              </a:rPr>
              <a:t>https://www.conventioncitoyennepourleclimat.fr/</a:t>
            </a:r>
            <a:endParaRPr lang="it-IT" sz="4900" dirty="0"/>
          </a:p>
          <a:p>
            <a:r>
              <a:rPr lang="it-IT" sz="4900" dirty="0">
                <a:effectLst/>
                <a:latin typeface="Century Gothic" panose="020B0502020202020204" pitchFamily="34" charset="0"/>
                <a:ea typeface="Calibri" panose="020F0502020204030204" pitchFamily="34" charset="0"/>
                <a:cs typeface="Times New Roman" panose="02020603050405020304" pitchFamily="18" charset="0"/>
              </a:rPr>
              <a:t>Di fronte alle proteste dei gilet gialli contro la sua decisione climaticamente fondata, ma osteggiata sul piano sociale, di aumentare il costo dei carburanti, il Presidente francese di Emmanuel Macron ha cambiato strada e cercato di costruire il consenso sociale sul da farsi lanciando la </a:t>
            </a:r>
            <a:r>
              <a:rPr lang="it-IT" sz="4900" b="1" dirty="0">
                <a:effectLst/>
                <a:latin typeface="Century Gothic" panose="020B0502020202020204" pitchFamily="34" charset="0"/>
                <a:ea typeface="Calibri" panose="020F0502020204030204" pitchFamily="34" charset="0"/>
                <a:cs typeface="Times New Roman" panose="02020603050405020304" pitchFamily="18" charset="0"/>
              </a:rPr>
              <a:t>Convention </a:t>
            </a:r>
            <a:r>
              <a:rPr lang="it-IT" sz="4900" b="1" dirty="0" err="1">
                <a:effectLst/>
                <a:latin typeface="Century Gothic" panose="020B0502020202020204" pitchFamily="34" charset="0"/>
                <a:ea typeface="Calibri" panose="020F0502020204030204" pitchFamily="34" charset="0"/>
                <a:cs typeface="Times New Roman" panose="02020603050405020304" pitchFamily="18" charset="0"/>
              </a:rPr>
              <a:t>citoyenne</a:t>
            </a:r>
            <a:r>
              <a:rPr lang="it-IT" sz="4900" b="1" dirty="0">
                <a:effectLst/>
                <a:latin typeface="Century Gothic" panose="020B0502020202020204" pitchFamily="34" charset="0"/>
                <a:ea typeface="Calibri" panose="020F0502020204030204" pitchFamily="34" charset="0"/>
                <a:cs typeface="Times New Roman" panose="02020603050405020304" pitchFamily="18" charset="0"/>
              </a:rPr>
              <a:t> pour le </a:t>
            </a:r>
            <a:r>
              <a:rPr lang="it-IT" sz="4900" b="1" dirty="0" err="1">
                <a:effectLst/>
                <a:latin typeface="Century Gothic" panose="020B0502020202020204" pitchFamily="34" charset="0"/>
                <a:ea typeface="Calibri" panose="020F0502020204030204" pitchFamily="34" charset="0"/>
                <a:cs typeface="Times New Roman" panose="02020603050405020304" pitchFamily="18" charset="0"/>
              </a:rPr>
              <a:t>climat</a:t>
            </a:r>
            <a:r>
              <a:rPr lang="it-IT" sz="4900" dirty="0">
                <a:effectLst/>
                <a:latin typeface="Century Gothic" panose="020B0502020202020204" pitchFamily="34" charset="0"/>
                <a:ea typeface="Calibri" panose="020F0502020204030204" pitchFamily="34" charset="0"/>
                <a:cs typeface="Times New Roman" panose="02020603050405020304" pitchFamily="18" charset="0"/>
              </a:rPr>
              <a:t>, </a:t>
            </a:r>
            <a:r>
              <a:rPr lang="it-IT" sz="4900" b="1" dirty="0">
                <a:effectLst/>
                <a:latin typeface="Century Gothic" panose="020B0502020202020204" pitchFamily="34" charset="0"/>
                <a:ea typeface="Calibri" panose="020F0502020204030204" pitchFamily="34" charset="0"/>
                <a:cs typeface="Times New Roman" panose="02020603050405020304" pitchFamily="18" charset="0"/>
              </a:rPr>
              <a:t>un’Assemblea composta dai 70 ai 100 cittadini</a:t>
            </a:r>
            <a:r>
              <a:rPr lang="it-IT" sz="4900" dirty="0">
                <a:effectLst/>
                <a:latin typeface="Century Gothic" panose="020B0502020202020204" pitchFamily="34" charset="0"/>
                <a:ea typeface="Calibri" panose="020F0502020204030204" pitchFamily="34" charset="0"/>
                <a:cs typeface="Times New Roman" panose="02020603050405020304" pitchFamily="18" charset="0"/>
              </a:rPr>
              <a:t> sorteggiati in modo da essere rappresentativi di ciascuna delle 33 regioni francesi e dei 5 territori d’oltremare. L’assemblea per due fine settimana a marzo 2019 ha lavorato sui quattro temi: transizione ecologica; fiscalità e finanze pubbliche; democrazia e cittadinanza; organizzazione dello Stato e servizi pubblici. Obiettivo: individuare misure efficaci per ridurre di almeno il 40% le emissioni di gas serra al 2030 che fossero anche socialmente sostenibili. Divisi in piccoli gruppi, i cittadini hanno discusso e deliberato149 raccomandazioni.</a:t>
            </a:r>
          </a:p>
          <a:p>
            <a:pPr>
              <a:lnSpc>
                <a:spcPct val="107000"/>
              </a:lnSpc>
              <a:spcAft>
                <a:spcPts val="800"/>
              </a:spcAft>
            </a:pPr>
            <a:r>
              <a:rPr lang="it-IT" sz="4900" dirty="0">
                <a:effectLst/>
                <a:latin typeface="Century Gothic" panose="020B0502020202020204" pitchFamily="34" charset="0"/>
                <a:ea typeface="Calibri" panose="020F0502020204030204" pitchFamily="34" charset="0"/>
                <a:cs typeface="Times New Roman" panose="02020603050405020304" pitchFamily="18" charset="0"/>
              </a:rPr>
              <a:t>Successivamente si è tenuta anche un’Assemblea nazionale composta da giovani tra i 18 e 24 anni.</a:t>
            </a:r>
            <a:endParaRPr lang="it-IT" sz="4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4900" dirty="0">
                <a:effectLst/>
                <a:latin typeface="Century Gothic" panose="020B0502020202020204" pitchFamily="34" charset="0"/>
                <a:ea typeface="Calibri" panose="020F0502020204030204" pitchFamily="34" charset="0"/>
                <a:cs typeface="Times New Roman" panose="02020603050405020304" pitchFamily="18" charset="0"/>
              </a:rPr>
              <a:t>Macron ha dato vita anche al </a:t>
            </a:r>
            <a:r>
              <a:rPr lang="it-IT" sz="4900" b="1" u="none" strike="noStrike" dirty="0">
                <a:solidFill>
                  <a:srgbClr val="0563C1"/>
                </a:solidFill>
                <a:effectLst/>
                <a:latin typeface="Century Gothic" panose="020B0502020202020204" pitchFamily="34" charset="0"/>
                <a:ea typeface="Calibri" panose="020F0502020204030204" pitchFamily="34" charset="0"/>
                <a:cs typeface="Times New Roman" panose="02020603050405020304" pitchFamily="18" charset="0"/>
                <a:hlinkClick r:id="rId3"/>
              </a:rPr>
              <a:t>Consiglio di partecipazione cittadina</a:t>
            </a:r>
            <a:r>
              <a:rPr lang="it-IT" sz="4900" b="1" u="none" strike="noStrike" dirty="0">
                <a:solidFill>
                  <a:srgbClr val="0563C1"/>
                </a:solidFill>
                <a:effectLst/>
                <a:latin typeface="Century Gothic" panose="020B0502020202020204" pitchFamily="34" charset="0"/>
                <a:ea typeface="Calibri" panose="020F0502020204030204" pitchFamily="34" charset="0"/>
                <a:cs typeface="Times New Roman" panose="02020603050405020304" pitchFamily="18" charset="0"/>
              </a:rPr>
              <a:t>, </a:t>
            </a:r>
            <a:r>
              <a:rPr lang="it-IT" sz="4900" dirty="0">
                <a:effectLst/>
                <a:latin typeface="Century Gothic" panose="020B0502020202020204" pitchFamily="34" charset="0"/>
                <a:ea typeface="Calibri" panose="020F0502020204030204" pitchFamily="34" charset="0"/>
                <a:cs typeface="Times New Roman" panose="02020603050405020304" pitchFamily="18" charset="0"/>
              </a:rPr>
              <a:t>un organo temporaneo composto da 250 cittadini estratti a sorte in tutta la Francia, che per nove fine settimana hanno lavorato sul tema della transizione ecologica. Oltre ad avere coperte le spese di viaggio e alloggio, ai membri del Consiglio hanno ricevuto 80 euro per ogni giorno di attività dell’assemblea.  </a:t>
            </a:r>
            <a:endParaRPr lang="it-IT" sz="4900"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4900" dirty="0">
                <a:effectLst/>
                <a:latin typeface="Century Gothic" panose="020B0502020202020204" pitchFamily="34" charset="0"/>
                <a:ea typeface="Calibri" panose="020F0502020204030204" pitchFamily="34" charset="0"/>
                <a:cs typeface="Times New Roman" panose="02020603050405020304" pitchFamily="18" charset="0"/>
              </a:rPr>
              <a:t>Inoltre150 cittadini sorteggiati sono stati inseriti all’interno del Consiglio economico, sociale e ambientale (una sorta di Cnel francese) che dopo questa aggiunta ha preso il nome di "Camera della società civile". Sarà il Presidente a decidere se le proposte di questi due organi dovranno passare o meno dal vaglio parlamentare o di referendum popolari.  </a:t>
            </a:r>
            <a:endParaRPr lang="it-IT" sz="4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sz="4900" dirty="0"/>
          </a:p>
          <a:p>
            <a:pPr marL="0" indent="0">
              <a:buNone/>
            </a:pPr>
            <a:endParaRPr lang="it-IT" dirty="0"/>
          </a:p>
        </p:txBody>
      </p:sp>
    </p:spTree>
    <p:extLst>
      <p:ext uri="{BB962C8B-B14F-4D97-AF65-F5344CB8AC3E}">
        <p14:creationId xmlns:p14="http://schemas.microsoft.com/office/powerpoint/2010/main" val="4134160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E8306D-C96E-4F53-99C4-65DC6C79FF16}"/>
              </a:ext>
            </a:extLst>
          </p:cNvPr>
          <p:cNvSpPr>
            <a:spLocks noGrp="1"/>
          </p:cNvSpPr>
          <p:nvPr>
            <p:ph type="title"/>
          </p:nvPr>
        </p:nvSpPr>
        <p:spPr>
          <a:xfrm>
            <a:off x="542259" y="292395"/>
            <a:ext cx="9510435" cy="696433"/>
          </a:xfrm>
        </p:spPr>
        <p:txBody>
          <a:bodyPr/>
          <a:lstStyle/>
          <a:p>
            <a:r>
              <a:rPr lang="it-IT" sz="3600" dirty="0">
                <a:solidFill>
                  <a:srgbClr val="FFFF00"/>
                </a:solidFill>
              </a:rPr>
              <a:t>ASSEMBLEE DI CITTADINI PROGRAMMATE</a:t>
            </a:r>
          </a:p>
        </p:txBody>
      </p:sp>
      <p:sp>
        <p:nvSpPr>
          <p:cNvPr id="3" name="Segnaposto contenuto 2">
            <a:extLst>
              <a:ext uri="{FF2B5EF4-FFF2-40B4-BE49-F238E27FC236}">
                <a16:creationId xmlns:a16="http://schemas.microsoft.com/office/drawing/2014/main" id="{9CCAC4E8-45A3-4B0F-BACF-557BACEB584B}"/>
              </a:ext>
            </a:extLst>
          </p:cNvPr>
          <p:cNvSpPr>
            <a:spLocks noGrp="1"/>
          </p:cNvSpPr>
          <p:nvPr>
            <p:ph idx="1"/>
          </p:nvPr>
        </p:nvSpPr>
        <p:spPr>
          <a:xfrm>
            <a:off x="467833" y="1084521"/>
            <a:ext cx="8938750" cy="5199321"/>
          </a:xfrm>
        </p:spPr>
        <p:txBody>
          <a:bodyPr>
            <a:normAutofit fontScale="77500" lnSpcReduction="20000"/>
          </a:bodyPr>
          <a:lstStyle/>
          <a:p>
            <a:r>
              <a:rPr lang="it-IT" dirty="0">
                <a:latin typeface="+mn-lt"/>
              </a:rPr>
              <a:t>In </a:t>
            </a:r>
            <a:r>
              <a:rPr lang="it-IT" dirty="0">
                <a:solidFill>
                  <a:srgbClr val="FFFF00"/>
                </a:solidFill>
                <a:latin typeface="+mn-lt"/>
              </a:rPr>
              <a:t>Emilia-Romagna</a:t>
            </a:r>
            <a:r>
              <a:rPr lang="it-IT" dirty="0">
                <a:latin typeface="+mn-lt"/>
              </a:rPr>
              <a:t> spicca la Assemblea di cittadini sul clima che è stata deliberata dal </a:t>
            </a:r>
            <a:r>
              <a:rPr lang="it-IT" dirty="0">
                <a:solidFill>
                  <a:srgbClr val="FFFF00"/>
                </a:solidFill>
                <a:latin typeface="+mn-lt"/>
              </a:rPr>
              <a:t>Comune di Bologna</a:t>
            </a:r>
          </a:p>
          <a:p>
            <a:pPr algn="l">
              <a:buFont typeface="Arial" panose="020B0604020202020204" pitchFamily="34" charset="0"/>
              <a:buChar char="•"/>
            </a:pPr>
            <a:r>
              <a:rPr lang="it-IT" b="0" i="0" dirty="0">
                <a:effectLst/>
                <a:latin typeface="+mn-lt"/>
              </a:rPr>
              <a:t>Il </a:t>
            </a:r>
            <a:r>
              <a:rPr lang="it-IT" b="0" i="0" u="sng" dirty="0">
                <a:effectLst/>
                <a:latin typeface="+mn-lt"/>
                <a:hlinkClick r:id="rId2">
                  <a:extLst>
                    <a:ext uri="{A12FA001-AC4F-418D-AE19-62706E023703}">
                      <ahyp:hlinkClr xmlns:ahyp="http://schemas.microsoft.com/office/drawing/2018/hyperlinkcolor" val="tx"/>
                    </a:ext>
                  </a:extLst>
                </a:hlinkClick>
              </a:rPr>
              <a:t>13 luglio 2021 il Consiglio comunale ha approvato la modifica dello Statuto Comunale</a:t>
            </a:r>
            <a:r>
              <a:rPr lang="it-IT" b="0" i="0" dirty="0">
                <a:effectLst/>
                <a:latin typeface="+mn-lt"/>
              </a:rPr>
              <a:t> che ha riconosciuto la tutela del clima e la transizione ecologica giusta tra gli obiettivi programmatici dell’Ente e ha previsto l’Assemblea cittadina tra gli strumenti partecipativi del Comune (Articolo 6 bis). Leggi il </a:t>
            </a:r>
            <a:r>
              <a:rPr lang="it-IT" b="0" i="0" u="sng" dirty="0">
                <a:effectLst/>
                <a:latin typeface="+mn-lt"/>
                <a:hlinkClick r:id="rId3">
                  <a:extLst>
                    <a:ext uri="{A12FA001-AC4F-418D-AE19-62706E023703}">
                      <ahyp:hlinkClr xmlns:ahyp="http://schemas.microsoft.com/office/drawing/2018/hyperlinkcolor" val="tx"/>
                    </a:ext>
                  </a:extLst>
                </a:hlinkClick>
              </a:rPr>
              <a:t>nuovo testo dello Statuto aggiornato</a:t>
            </a:r>
            <a:r>
              <a:rPr lang="it-IT" b="0" i="0" dirty="0">
                <a:effectLst/>
                <a:latin typeface="+mn-lt"/>
              </a:rPr>
              <a:t>. </a:t>
            </a:r>
          </a:p>
          <a:p>
            <a:pPr algn="l">
              <a:buFont typeface="Arial" panose="020B0604020202020204" pitchFamily="34" charset="0"/>
              <a:buChar char="•"/>
            </a:pPr>
            <a:r>
              <a:rPr lang="it-IT" b="0" i="0" u="sng" dirty="0">
                <a:effectLst/>
                <a:latin typeface="+mn-lt"/>
                <a:hlinkClick r:id="rId4">
                  <a:extLst>
                    <a:ext uri="{A12FA001-AC4F-418D-AE19-62706E023703}">
                      <ahyp:hlinkClr xmlns:ahyp="http://schemas.microsoft.com/office/drawing/2018/hyperlinkcolor" val="tx"/>
                    </a:ext>
                  </a:extLst>
                </a:hlinkClick>
              </a:rPr>
              <a:t>Il 29 luglio 2022 il Consiglio comunale di Bologna ha approvato una modifica del Regolamento del Comune</a:t>
            </a:r>
            <a:r>
              <a:rPr lang="it-IT" b="0" i="0" dirty="0">
                <a:effectLst/>
                <a:latin typeface="+mn-lt"/>
              </a:rPr>
              <a:t> per definire modi di indizione e funzionamento dell’Assemblea cittadina.</a:t>
            </a:r>
          </a:p>
          <a:p>
            <a:pPr algn="l">
              <a:buFont typeface="Arial" panose="020B0604020202020204" pitchFamily="34" charset="0"/>
              <a:buChar char="•"/>
            </a:pPr>
            <a:r>
              <a:rPr lang="it-IT" b="0" i="0" dirty="0">
                <a:effectLst/>
              </a:rPr>
              <a:t>Il primo incontro è previsto entro fine 2022</a:t>
            </a:r>
          </a:p>
          <a:p>
            <a:pPr algn="l">
              <a:buFont typeface="Arial" panose="020B0604020202020204" pitchFamily="34" charset="0"/>
              <a:buChar char="•"/>
            </a:pPr>
            <a:r>
              <a:rPr lang="it-IT" b="0" i="0" dirty="0">
                <a:effectLst/>
              </a:rPr>
              <a:t>Parteciperanno 100 cittadini sorteggiati in maniera da essere rappresentativi di tutta la cittadinanza dal punto di vista socio-demografico e territoriale</a:t>
            </a:r>
          </a:p>
          <a:p>
            <a:r>
              <a:rPr lang="it-IT" dirty="0">
                <a:solidFill>
                  <a:srgbClr val="FFFF00"/>
                </a:solidFill>
              </a:rPr>
              <a:t>In Germania </a:t>
            </a:r>
            <a:r>
              <a:rPr lang="it-IT" dirty="0"/>
              <a:t>la prima Assemblea di cittadini convocata dal Bundestag avrà luogo nel 2023.</a:t>
            </a:r>
            <a:endParaRPr lang="it-IT" b="0" i="0" dirty="0">
              <a:effectLst/>
            </a:endParaRPr>
          </a:p>
          <a:p>
            <a:pPr algn="l">
              <a:buFont typeface="Arial" panose="020B0604020202020204" pitchFamily="34" charset="0"/>
              <a:buChar char="•"/>
            </a:pPr>
            <a:endParaRPr lang="it-IT" b="0" i="0" dirty="0">
              <a:effectLst/>
            </a:endParaRPr>
          </a:p>
          <a:p>
            <a:r>
              <a:rPr lang="it-IT" b="0" i="0" dirty="0">
                <a:effectLst/>
              </a:rPr>
              <a:t>PER APPROFONDIRE: </a:t>
            </a:r>
            <a:r>
              <a:rPr lang="it-IT" b="0" i="0" dirty="0">
                <a:solidFill>
                  <a:srgbClr val="FFFF00"/>
                </a:solidFill>
                <a:effectLst/>
              </a:rPr>
              <a:t>laprossimademocrazia.com </a:t>
            </a:r>
            <a:r>
              <a:rPr lang="it-IT" dirty="0"/>
              <a:t>sito dal quale </a:t>
            </a:r>
            <a:r>
              <a:rPr lang="it-IT" b="0" i="0" dirty="0">
                <a:effectLst/>
              </a:rPr>
              <a:t>si può scaricare gratuitamente il libro su queste tematiche di cui è autore </a:t>
            </a:r>
            <a:r>
              <a:rPr lang="it-IT" b="0" i="0" dirty="0">
                <a:solidFill>
                  <a:srgbClr val="FFFF00"/>
                </a:solidFill>
                <a:effectLst/>
              </a:rPr>
              <a:t>Rodolfo Lewanski, </a:t>
            </a:r>
            <a:r>
              <a:rPr lang="it-IT" b="0" i="0" dirty="0">
                <a:effectLst/>
              </a:rPr>
              <a:t>esperto della materia e già professore dell’Università di Bologna dove ha insegnato </a:t>
            </a:r>
            <a:r>
              <a:rPr lang="it-IT" b="0" i="0" dirty="0">
                <a:effectLst/>
                <a:latin typeface="Century Gothic" panose="020B0502020202020204" pitchFamily="34" charset="0"/>
              </a:rPr>
              <a:t>Democrazia Partecipativa e Analisi delle Politiche Pubbliche fino al 2020. Oggi è docente dell’Alma Mater dove insegna Democrazia partecipativa</a:t>
            </a:r>
          </a:p>
          <a:p>
            <a:pPr marL="0" indent="0" algn="l">
              <a:buNone/>
            </a:pPr>
            <a:endParaRPr lang="it-IT" b="0" i="0" dirty="0">
              <a:effectLst/>
            </a:endParaRPr>
          </a:p>
          <a:p>
            <a:pPr marL="0" indent="0" algn="l">
              <a:buNone/>
            </a:pPr>
            <a:endParaRPr lang="it-IT" b="0" i="0" dirty="0">
              <a:solidFill>
                <a:srgbClr val="172531"/>
              </a:solidFill>
              <a:effectLst/>
              <a:latin typeface="Titillium Web" panose="00000500000000000000" pitchFamily="2" charset="0"/>
            </a:endParaRPr>
          </a:p>
          <a:p>
            <a:endParaRPr lang="it-IT" dirty="0"/>
          </a:p>
        </p:txBody>
      </p:sp>
    </p:spTree>
    <p:extLst>
      <p:ext uri="{BB962C8B-B14F-4D97-AF65-F5344CB8AC3E}">
        <p14:creationId xmlns:p14="http://schemas.microsoft.com/office/powerpoint/2010/main" val="55215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B105A5-6AB6-4E66-A6CA-369732591FF6}"/>
              </a:ext>
            </a:extLst>
          </p:cNvPr>
          <p:cNvSpPr>
            <a:spLocks noGrp="1"/>
          </p:cNvSpPr>
          <p:nvPr>
            <p:ph type="title"/>
          </p:nvPr>
        </p:nvSpPr>
        <p:spPr>
          <a:xfrm>
            <a:off x="646111" y="452718"/>
            <a:ext cx="9795061" cy="1400530"/>
          </a:xfrm>
        </p:spPr>
        <p:txBody>
          <a:bodyPr/>
          <a:lstStyle/>
          <a:p>
            <a:endParaRPr lang="it-IT" dirty="0"/>
          </a:p>
        </p:txBody>
      </p:sp>
      <p:sp>
        <p:nvSpPr>
          <p:cNvPr id="3" name="Segnaposto contenuto 2">
            <a:extLst>
              <a:ext uri="{FF2B5EF4-FFF2-40B4-BE49-F238E27FC236}">
                <a16:creationId xmlns:a16="http://schemas.microsoft.com/office/drawing/2014/main" id="{574CA1B4-4EA0-4719-A599-59A8B8C5D959}"/>
              </a:ext>
            </a:extLst>
          </p:cNvPr>
          <p:cNvSpPr>
            <a:spLocks noGrp="1"/>
          </p:cNvSpPr>
          <p:nvPr>
            <p:ph idx="1"/>
          </p:nvPr>
        </p:nvSpPr>
        <p:spPr>
          <a:xfrm>
            <a:off x="489098" y="983512"/>
            <a:ext cx="9560755" cy="5264887"/>
          </a:xfrm>
        </p:spPr>
        <p:txBody>
          <a:bodyPr/>
          <a:lstStyle/>
          <a:p>
            <a:pPr marL="0" indent="0">
              <a:buNone/>
            </a:pPr>
            <a:endParaRPr lang="it-IT" dirty="0"/>
          </a:p>
          <a:p>
            <a:pPr marL="0" indent="0">
              <a:buNone/>
            </a:pPr>
            <a:endParaRPr lang="it-IT" dirty="0"/>
          </a:p>
          <a:p>
            <a:pPr marL="0" indent="0">
              <a:buNone/>
            </a:pPr>
            <a:r>
              <a:rPr lang="it-IT" sz="4400" dirty="0">
                <a:solidFill>
                  <a:srgbClr val="FFFF00"/>
                </a:solidFill>
              </a:rPr>
              <a:t>                       GRAZIE </a:t>
            </a:r>
          </a:p>
          <a:p>
            <a:pPr marL="0" indent="0">
              <a:buNone/>
            </a:pPr>
            <a:r>
              <a:rPr lang="it-IT" sz="4400" dirty="0">
                <a:solidFill>
                  <a:srgbClr val="FFFF00"/>
                </a:solidFill>
              </a:rPr>
              <a:t>    PER LA CORTESE ATTENZIONE</a:t>
            </a:r>
          </a:p>
          <a:p>
            <a:pPr marL="0" indent="0">
              <a:buNone/>
            </a:pPr>
            <a:endParaRPr lang="it-IT" sz="4400" dirty="0">
              <a:solidFill>
                <a:srgbClr val="FFFF00"/>
              </a:solidFill>
            </a:endParaRPr>
          </a:p>
          <a:p>
            <a:pPr marL="0" indent="0">
              <a:buNone/>
            </a:pPr>
            <a:r>
              <a:rPr lang="it-IT" sz="3600" dirty="0">
                <a:solidFill>
                  <a:srgbClr val="FFFF00"/>
                </a:solidFill>
              </a:rPr>
              <a:t> silvia.zamboni@regione.emilia-romagna.it</a:t>
            </a:r>
          </a:p>
        </p:txBody>
      </p:sp>
    </p:spTree>
    <p:extLst>
      <p:ext uri="{BB962C8B-B14F-4D97-AF65-F5344CB8AC3E}">
        <p14:creationId xmlns:p14="http://schemas.microsoft.com/office/powerpoint/2010/main" val="1643749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92850B-0F0E-4B95-922F-2E45E4863BBD}"/>
              </a:ext>
            </a:extLst>
          </p:cNvPr>
          <p:cNvSpPr>
            <a:spLocks noGrp="1"/>
          </p:cNvSpPr>
          <p:nvPr>
            <p:ph type="title"/>
          </p:nvPr>
        </p:nvSpPr>
        <p:spPr>
          <a:xfrm>
            <a:off x="675167" y="452718"/>
            <a:ext cx="9375667" cy="1248491"/>
          </a:xfrm>
        </p:spPr>
        <p:txBody>
          <a:bodyPr/>
          <a:lstStyle/>
          <a:p>
            <a:pPr algn="ctr"/>
            <a:r>
              <a:rPr lang="it-IT" sz="3200" dirty="0">
                <a:solidFill>
                  <a:srgbClr val="FFFF00"/>
                </a:solidFill>
              </a:rPr>
              <a:t>ANDAMENTO ASTENSIONE</a:t>
            </a:r>
            <a:br>
              <a:rPr lang="it-IT" sz="3200" dirty="0">
                <a:solidFill>
                  <a:srgbClr val="FFFF00"/>
                </a:solidFill>
              </a:rPr>
            </a:br>
            <a:r>
              <a:rPr lang="it-IT" sz="3200" dirty="0">
                <a:solidFill>
                  <a:srgbClr val="FFFF00"/>
                </a:solidFill>
              </a:rPr>
              <a:t>ELEZIONI POLITICHE</a:t>
            </a:r>
          </a:p>
        </p:txBody>
      </p:sp>
      <p:pic>
        <p:nvPicPr>
          <p:cNvPr id="5" name="Segnaposto contenuto 4">
            <a:extLst>
              <a:ext uri="{FF2B5EF4-FFF2-40B4-BE49-F238E27FC236}">
                <a16:creationId xmlns:a16="http://schemas.microsoft.com/office/drawing/2014/main" id="{FFCA0EB6-CE7D-48C8-900E-4563B66BB45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1814" y="1470356"/>
            <a:ext cx="7187609" cy="4934926"/>
          </a:xfrm>
        </p:spPr>
      </p:pic>
    </p:spTree>
    <p:extLst>
      <p:ext uri="{BB962C8B-B14F-4D97-AF65-F5344CB8AC3E}">
        <p14:creationId xmlns:p14="http://schemas.microsoft.com/office/powerpoint/2010/main" val="2097139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F0EDB5-EA04-40A7-9851-8B988CEB3939}"/>
              </a:ext>
            </a:extLst>
          </p:cNvPr>
          <p:cNvSpPr>
            <a:spLocks noGrp="1"/>
          </p:cNvSpPr>
          <p:nvPr>
            <p:ph type="title"/>
          </p:nvPr>
        </p:nvSpPr>
        <p:spPr>
          <a:xfrm>
            <a:off x="685801" y="760228"/>
            <a:ext cx="9365034" cy="877186"/>
          </a:xfrm>
        </p:spPr>
        <p:txBody>
          <a:bodyPr/>
          <a:lstStyle/>
          <a:p>
            <a:r>
              <a:rPr lang="it-IT" sz="3600" dirty="0">
                <a:solidFill>
                  <a:srgbClr val="FFFF00"/>
                </a:solidFill>
              </a:rPr>
              <a:t>   LA SFIDA DEI CAMBIAMENTI CLIMATICI</a:t>
            </a:r>
          </a:p>
        </p:txBody>
      </p:sp>
      <p:sp>
        <p:nvSpPr>
          <p:cNvPr id="3" name="Segnaposto contenuto 2">
            <a:extLst>
              <a:ext uri="{FF2B5EF4-FFF2-40B4-BE49-F238E27FC236}">
                <a16:creationId xmlns:a16="http://schemas.microsoft.com/office/drawing/2014/main" id="{37F501C7-5D33-46C8-8054-F28BF3530372}"/>
              </a:ext>
            </a:extLst>
          </p:cNvPr>
          <p:cNvSpPr>
            <a:spLocks noGrp="1"/>
          </p:cNvSpPr>
          <p:nvPr>
            <p:ph idx="1"/>
          </p:nvPr>
        </p:nvSpPr>
        <p:spPr>
          <a:xfrm>
            <a:off x="956930" y="1637414"/>
            <a:ext cx="9133368" cy="4610985"/>
          </a:xfrm>
        </p:spPr>
        <p:txBody>
          <a:bodyPr>
            <a:normAutofit lnSpcReduction="10000"/>
          </a:bodyPr>
          <a:lstStyle/>
          <a:p>
            <a:r>
              <a:rPr lang="it-IT" dirty="0"/>
              <a:t>La crisi climatica in atto richiede profondi cambiamenti non solo a livello di sistema produttivo, energetico, trasportistico, ma anche nella sfere dei comportamenti privati dei cittadini</a:t>
            </a:r>
          </a:p>
          <a:p>
            <a:r>
              <a:rPr lang="it-IT" dirty="0"/>
              <a:t>I cittadini vanno resi consapevoli della situazione e coinvolti nella definizione dei cambiamenti da realizzare per motivarli a fare i cambiamenti</a:t>
            </a:r>
          </a:p>
          <a:p>
            <a:r>
              <a:rPr lang="it-IT" dirty="0"/>
              <a:t>Il grafico precedente mostra la caduta in verticale in Italia della partecipazione dei cittadini alle elezioni (politiche), che è lo strumento per eccellenza della partecipazione nei sistemi di democrazia rappresentativa. Anche in Europa astensione è in  aumento </a:t>
            </a:r>
          </a:p>
          <a:p>
            <a:r>
              <a:rPr lang="it-IT" dirty="0"/>
              <a:t>Oggi che la crisi climatica  accelera e assistiamo alla crisi della democrazia rappresentativa occorre trovare modalità di coinvolgimento dei cittadini che li rendano coprotagonisti nella individuazione dei provvedimenti da adottare contro la crisi climatica</a:t>
            </a:r>
          </a:p>
        </p:txBody>
      </p:sp>
    </p:spTree>
    <p:extLst>
      <p:ext uri="{BB962C8B-B14F-4D97-AF65-F5344CB8AC3E}">
        <p14:creationId xmlns:p14="http://schemas.microsoft.com/office/powerpoint/2010/main" val="788631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C1C1EF-766F-4118-88B5-618CAC99D069}"/>
              </a:ext>
            </a:extLst>
          </p:cNvPr>
          <p:cNvSpPr>
            <a:spLocks noGrp="1"/>
          </p:cNvSpPr>
          <p:nvPr>
            <p:ph type="title"/>
          </p:nvPr>
        </p:nvSpPr>
        <p:spPr>
          <a:xfrm>
            <a:off x="691116" y="542260"/>
            <a:ext cx="9386299" cy="1131533"/>
          </a:xfrm>
        </p:spPr>
        <p:txBody>
          <a:bodyPr/>
          <a:lstStyle/>
          <a:p>
            <a:r>
              <a:rPr lang="it-IT" dirty="0"/>
              <a:t>        </a:t>
            </a:r>
            <a:r>
              <a:rPr lang="it-IT" dirty="0">
                <a:solidFill>
                  <a:srgbClr val="FFFF00"/>
                </a:solidFill>
              </a:rPr>
              <a:t>PARTECIPAZIONE DELIBERATIVA</a:t>
            </a:r>
          </a:p>
        </p:txBody>
      </p:sp>
      <p:sp>
        <p:nvSpPr>
          <p:cNvPr id="3" name="Segnaposto contenuto 2">
            <a:extLst>
              <a:ext uri="{FF2B5EF4-FFF2-40B4-BE49-F238E27FC236}">
                <a16:creationId xmlns:a16="http://schemas.microsoft.com/office/drawing/2014/main" id="{20C62591-34D3-49D6-BC6B-14F041A2E9C2}"/>
              </a:ext>
            </a:extLst>
          </p:cNvPr>
          <p:cNvSpPr>
            <a:spLocks noGrp="1"/>
          </p:cNvSpPr>
          <p:nvPr>
            <p:ph idx="1"/>
          </p:nvPr>
        </p:nvSpPr>
        <p:spPr>
          <a:xfrm>
            <a:off x="1010094" y="1743740"/>
            <a:ext cx="9436394" cy="4572000"/>
          </a:xfrm>
        </p:spPr>
        <p:txBody>
          <a:bodyPr>
            <a:normAutofit/>
          </a:bodyPr>
          <a:lstStyle/>
          <a:p>
            <a:r>
              <a:rPr lang="it-IT" dirty="0"/>
              <a:t>A differenza dei regimi totalitari e delle autocrazie, la democrazia rappresentativa ha dato prova di essere in grado di cambiare e di auto-innovare le modalità di partecipazione attiva dei cittadini</a:t>
            </a:r>
          </a:p>
          <a:p>
            <a:r>
              <a:rPr lang="it-IT" dirty="0"/>
              <a:t>La prima regola elementare è evitare il percorso cosiddetto «DAD»: decide, </a:t>
            </a:r>
            <a:r>
              <a:rPr lang="it-IT" dirty="0" err="1"/>
              <a:t>announce</a:t>
            </a:r>
            <a:r>
              <a:rPr lang="it-IT" dirty="0"/>
              <a:t>, </a:t>
            </a:r>
            <a:r>
              <a:rPr lang="it-IT" dirty="0" err="1"/>
              <a:t>defend</a:t>
            </a:r>
            <a:r>
              <a:rPr lang="it-IT" dirty="0"/>
              <a:t>, ovvero: prendere decisioni nelle istituzioni, annunciarle, difenderle in assemblee pubbliche, che a quel punto si trovano di fronte a decisioni prese senza poterle modificare</a:t>
            </a:r>
          </a:p>
          <a:p>
            <a:r>
              <a:rPr lang="it-IT" dirty="0"/>
              <a:t>Ci sono ormai in uso diverse modalità di vera partecipazione deliberativa, come attesta il manuale di Patrizia </a:t>
            </a:r>
            <a:r>
              <a:rPr lang="it-IT" dirty="0" err="1"/>
              <a:t>Nanz</a:t>
            </a:r>
            <a:r>
              <a:rPr lang="it-IT" dirty="0"/>
              <a:t>  «La partecipazione dei cittadini» fatto tradurre dalla Regione Emilia-Romagna e disponibile gratuitamente al link</a:t>
            </a:r>
          </a:p>
          <a:p>
            <a:pPr marL="0" indent="0">
              <a:buNone/>
            </a:pPr>
            <a:r>
              <a:rPr lang="it-IT" dirty="0"/>
              <a:t>     https://partecipazione.regione.emilia-romagna.it/tutte-le-pubblicazioni/pubblicazioni/la-partecipazione-dei-cittadini-un-manuale</a:t>
            </a:r>
          </a:p>
        </p:txBody>
      </p:sp>
    </p:spTree>
    <p:extLst>
      <p:ext uri="{BB962C8B-B14F-4D97-AF65-F5344CB8AC3E}">
        <p14:creationId xmlns:p14="http://schemas.microsoft.com/office/powerpoint/2010/main" val="2750818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2BD937-0D96-41B5-8245-9B13F7F659C3}"/>
              </a:ext>
            </a:extLst>
          </p:cNvPr>
          <p:cNvSpPr>
            <a:spLocks noGrp="1"/>
          </p:cNvSpPr>
          <p:nvPr>
            <p:ph type="title"/>
          </p:nvPr>
        </p:nvSpPr>
        <p:spPr>
          <a:xfrm>
            <a:off x="1174898" y="728330"/>
            <a:ext cx="8875936" cy="1121735"/>
          </a:xfrm>
        </p:spPr>
        <p:txBody>
          <a:bodyPr/>
          <a:lstStyle/>
          <a:p>
            <a:r>
              <a:rPr lang="it-IT" sz="3600" dirty="0">
                <a:solidFill>
                  <a:srgbClr val="FFFF00"/>
                </a:solidFill>
              </a:rPr>
              <a:t>                      REGOLE-BASE </a:t>
            </a:r>
            <a:br>
              <a:rPr lang="it-IT" sz="3600" dirty="0">
                <a:solidFill>
                  <a:srgbClr val="FFFF00"/>
                </a:solidFill>
              </a:rPr>
            </a:br>
            <a:r>
              <a:rPr lang="it-IT" sz="3600" dirty="0">
                <a:solidFill>
                  <a:srgbClr val="FFFF00"/>
                </a:solidFill>
              </a:rPr>
              <a:t>DELLA PARTECIPAZIONE DELIBERATIVA</a:t>
            </a:r>
            <a:br>
              <a:rPr lang="it-IT" sz="3600" dirty="0">
                <a:solidFill>
                  <a:srgbClr val="FFFF00"/>
                </a:solidFill>
              </a:rPr>
            </a:br>
            <a:r>
              <a:rPr lang="it-IT" sz="3600" dirty="0">
                <a:solidFill>
                  <a:srgbClr val="FFFF00"/>
                </a:solidFill>
              </a:rPr>
              <a:t>   </a:t>
            </a:r>
          </a:p>
        </p:txBody>
      </p:sp>
      <p:sp>
        <p:nvSpPr>
          <p:cNvPr id="3" name="Segnaposto contenuto 2">
            <a:extLst>
              <a:ext uri="{FF2B5EF4-FFF2-40B4-BE49-F238E27FC236}">
                <a16:creationId xmlns:a16="http://schemas.microsoft.com/office/drawing/2014/main" id="{7CD51237-387F-41A1-B250-6055991B30F7}"/>
              </a:ext>
            </a:extLst>
          </p:cNvPr>
          <p:cNvSpPr>
            <a:spLocks noGrp="1"/>
          </p:cNvSpPr>
          <p:nvPr>
            <p:ph idx="1"/>
          </p:nvPr>
        </p:nvSpPr>
        <p:spPr/>
        <p:txBody>
          <a:bodyPr/>
          <a:lstStyle/>
          <a:p>
            <a:r>
              <a:rPr lang="it-IT" dirty="0"/>
              <a:t>Non si può coinvolgere tutta la cittadinanza nel processo: quindi si costruisce un campione rappresentativo</a:t>
            </a:r>
          </a:p>
          <a:p>
            <a:r>
              <a:rPr lang="it-IT" dirty="0"/>
              <a:t>Non tutti/e i cittadini/le cittadine del campione sono informati/e sulla materia: quindi li/e si informa in  maniera neutrale/bilanciata per metterli/e in condizione di discutere e di contribuire a formulare raccomandazioni</a:t>
            </a:r>
          </a:p>
          <a:p>
            <a:r>
              <a:rPr lang="it-IT" dirty="0"/>
              <a:t>E’ complicato discutere insieme, quindi si facilita il dialogo e il confronto tramite facilitatori formati professionalmente in questo ruolo</a:t>
            </a:r>
          </a:p>
          <a:p>
            <a:r>
              <a:rPr lang="it-IT" dirty="0"/>
              <a:t>Da questi elementari principi-base è nata l’Assemblea di Cittadini</a:t>
            </a:r>
          </a:p>
          <a:p>
            <a:endParaRPr lang="it-IT" dirty="0"/>
          </a:p>
        </p:txBody>
      </p:sp>
    </p:spTree>
    <p:extLst>
      <p:ext uri="{BB962C8B-B14F-4D97-AF65-F5344CB8AC3E}">
        <p14:creationId xmlns:p14="http://schemas.microsoft.com/office/powerpoint/2010/main" val="331751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30CC2B-5FAA-499B-84B7-700C24857FE1}"/>
              </a:ext>
            </a:extLst>
          </p:cNvPr>
          <p:cNvSpPr>
            <a:spLocks noGrp="1"/>
          </p:cNvSpPr>
          <p:nvPr>
            <p:ph type="title"/>
          </p:nvPr>
        </p:nvSpPr>
        <p:spPr>
          <a:xfrm>
            <a:off x="505048" y="366823"/>
            <a:ext cx="9544806" cy="850605"/>
          </a:xfrm>
        </p:spPr>
        <p:txBody>
          <a:bodyPr/>
          <a:lstStyle/>
          <a:p>
            <a:r>
              <a:rPr lang="it-IT" dirty="0"/>
              <a:t>             </a:t>
            </a:r>
            <a:r>
              <a:rPr lang="it-IT" dirty="0">
                <a:solidFill>
                  <a:srgbClr val="FFFF00"/>
                </a:solidFill>
              </a:rPr>
              <a:t>LE ASSEMBLEE DI CITTADINI</a:t>
            </a:r>
          </a:p>
        </p:txBody>
      </p:sp>
      <p:sp>
        <p:nvSpPr>
          <p:cNvPr id="3" name="Segnaposto contenuto 2">
            <a:extLst>
              <a:ext uri="{FF2B5EF4-FFF2-40B4-BE49-F238E27FC236}">
                <a16:creationId xmlns:a16="http://schemas.microsoft.com/office/drawing/2014/main" id="{24CA9B5C-1CE9-4AED-AA66-A20700C039E8}"/>
              </a:ext>
            </a:extLst>
          </p:cNvPr>
          <p:cNvSpPr>
            <a:spLocks noGrp="1"/>
          </p:cNvSpPr>
          <p:nvPr>
            <p:ph idx="1"/>
          </p:nvPr>
        </p:nvSpPr>
        <p:spPr>
          <a:xfrm>
            <a:off x="723014" y="1323754"/>
            <a:ext cx="9326839" cy="4924646"/>
          </a:xfrm>
        </p:spPr>
        <p:txBody>
          <a:bodyPr>
            <a:normAutofit fontScale="85000" lnSpcReduction="20000"/>
          </a:bodyPr>
          <a:lstStyle/>
          <a:p>
            <a:r>
              <a:rPr lang="it-IT" dirty="0"/>
              <a:t>Le assemblee di cittadini sono un istituto di innovazione democratica impiegato nell’ambito delle decisioni difficili e complesse. Sono  </a:t>
            </a:r>
            <a:r>
              <a:rPr lang="it-IT" b="0" i="0" dirty="0">
                <a:effectLst/>
              </a:rPr>
              <a:t>una nuova modalità di coinvolgimento diretto dei cittadini per prendere decisioni di interesse generale.</a:t>
            </a:r>
          </a:p>
          <a:p>
            <a:r>
              <a:rPr lang="it-IT" b="0" i="0" dirty="0">
                <a:effectLst/>
              </a:rPr>
              <a:t>Sono un organo deliberativo indipendente, con durata e compiti predeterminati, in cui un campione rappresentativo della popolazione si confronta e definisce proposte condivise.</a:t>
            </a:r>
          </a:p>
          <a:p>
            <a:r>
              <a:rPr lang="it-IT" dirty="0"/>
              <a:t>Generalmente l’Assemblea di cittadini s</a:t>
            </a:r>
            <a:r>
              <a:rPr lang="it-IT" b="0" i="0" dirty="0">
                <a:effectLst/>
              </a:rPr>
              <a:t>i riunisce per un periodo limitato, per momenti di formazione e momenti di discussione per formulare e votare proposte su un determinato tema.</a:t>
            </a:r>
            <a:endParaRPr lang="it-IT" dirty="0"/>
          </a:p>
          <a:p>
            <a:r>
              <a:rPr lang="it-IT" dirty="0"/>
              <a:t>Le </a:t>
            </a:r>
            <a:r>
              <a:rPr lang="it-IT" dirty="0" err="1"/>
              <a:t>Citizens’Assembly</a:t>
            </a:r>
            <a:r>
              <a:rPr lang="it-IT" dirty="0"/>
              <a:t> sono strutturate in maniera tale da rispondere a diverse esigenze:</a:t>
            </a:r>
          </a:p>
          <a:p>
            <a:pPr marL="457200" indent="-457200">
              <a:buFont typeface="+mj-lt"/>
              <a:buAutoNum type="arabicPeriod"/>
            </a:pPr>
            <a:r>
              <a:rPr lang="it-IT" dirty="0"/>
              <a:t>devono essere rappresentative della società di riferimento in cui si svolgono</a:t>
            </a:r>
          </a:p>
          <a:p>
            <a:pPr marL="457200" indent="-457200">
              <a:buFont typeface="+mj-lt"/>
              <a:buAutoNum type="arabicPeriod"/>
            </a:pPr>
            <a:r>
              <a:rPr lang="it-IT" dirty="0"/>
              <a:t>devono essere informate sulle materie che si affrontano</a:t>
            </a:r>
          </a:p>
          <a:p>
            <a:pPr marL="457200" indent="-457200">
              <a:buFont typeface="+mj-lt"/>
              <a:buAutoNum type="arabicPeriod"/>
            </a:pPr>
            <a:r>
              <a:rPr lang="it-IT" dirty="0"/>
              <a:t>le raccomandazioni che vengono formulate sono vincolanti per l’Istituzione che le convoca</a:t>
            </a:r>
          </a:p>
          <a:p>
            <a:pPr marL="457200" indent="-457200">
              <a:buFont typeface="+mj-lt"/>
              <a:buAutoNum type="arabicPeriod"/>
            </a:pPr>
            <a:r>
              <a:rPr lang="it-IT" dirty="0"/>
              <a:t>Compito delle Assemblee di cittadini è generare consenso nella società intorno alle misure che propongono grazie al fatto che vengono da un organo rappresentativo dell’intera società</a:t>
            </a:r>
          </a:p>
          <a:p>
            <a:pPr marL="0" indent="0" algn="l">
              <a:buNone/>
            </a:pPr>
            <a:endParaRPr lang="it-IT" b="0" i="0" dirty="0">
              <a:solidFill>
                <a:srgbClr val="172531"/>
              </a:solidFill>
              <a:effectLst/>
              <a:latin typeface="Titillium Web" panose="00000500000000000000" pitchFamily="2" charset="0"/>
            </a:endParaRPr>
          </a:p>
          <a:p>
            <a:pPr marL="457200" indent="-457200">
              <a:buFont typeface="+mj-lt"/>
              <a:buAutoNum type="arabicPeriod"/>
            </a:pPr>
            <a:endParaRPr lang="it-IT" dirty="0"/>
          </a:p>
        </p:txBody>
      </p:sp>
    </p:spTree>
    <p:extLst>
      <p:ext uri="{BB962C8B-B14F-4D97-AF65-F5344CB8AC3E}">
        <p14:creationId xmlns:p14="http://schemas.microsoft.com/office/powerpoint/2010/main" val="2143337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8011AB-3C88-4585-BB5B-24EDC6650B8D}"/>
              </a:ext>
            </a:extLst>
          </p:cNvPr>
          <p:cNvSpPr>
            <a:spLocks noGrp="1"/>
          </p:cNvSpPr>
          <p:nvPr>
            <p:ph type="title"/>
          </p:nvPr>
        </p:nvSpPr>
        <p:spPr>
          <a:xfrm>
            <a:off x="600741" y="217968"/>
            <a:ext cx="9450094" cy="632637"/>
          </a:xfrm>
        </p:spPr>
        <p:txBody>
          <a:bodyPr/>
          <a:lstStyle/>
          <a:p>
            <a:r>
              <a:rPr lang="it-IT" dirty="0">
                <a:solidFill>
                  <a:srgbClr val="FFFF00"/>
                </a:solidFill>
              </a:rPr>
              <a:t>       LE ASSEMBLEE DI CITTADINI</a:t>
            </a:r>
          </a:p>
        </p:txBody>
      </p:sp>
      <p:sp>
        <p:nvSpPr>
          <p:cNvPr id="3" name="Segnaposto contenuto 2">
            <a:extLst>
              <a:ext uri="{FF2B5EF4-FFF2-40B4-BE49-F238E27FC236}">
                <a16:creationId xmlns:a16="http://schemas.microsoft.com/office/drawing/2014/main" id="{F5F4C0D6-CFCA-4174-9E43-F080BA2584C8}"/>
              </a:ext>
            </a:extLst>
          </p:cNvPr>
          <p:cNvSpPr>
            <a:spLocks noGrp="1"/>
          </p:cNvSpPr>
          <p:nvPr>
            <p:ph idx="1"/>
          </p:nvPr>
        </p:nvSpPr>
        <p:spPr>
          <a:xfrm>
            <a:off x="824022" y="972879"/>
            <a:ext cx="9119505" cy="5831957"/>
          </a:xfrm>
        </p:spPr>
        <p:txBody>
          <a:bodyPr>
            <a:normAutofit fontScale="92500" lnSpcReduction="10000"/>
          </a:bodyPr>
          <a:lstStyle/>
          <a:p>
            <a:r>
              <a:rPr lang="it-IT" dirty="0"/>
              <a:t>Per essere efficaci, le Assemblee di cittadini sono composte da un numero di partecipanti contenuto (all’Assemblea di </a:t>
            </a:r>
            <a:r>
              <a:rPr lang="it-IT" dirty="0" err="1"/>
              <a:t>cittasdini</a:t>
            </a:r>
            <a:r>
              <a:rPr lang="it-IT" dirty="0"/>
              <a:t> sul clima deliberata dal Comune di Bologna parteciperanno in 100)</a:t>
            </a:r>
          </a:p>
          <a:p>
            <a:r>
              <a:rPr lang="it-IT" dirty="0"/>
              <a:t>La rappresentatività delle Assemblee di Cittadini va intesa non in senso statistico ma in termini sociali e demografici bilanciati (età, genere, distribuzione territoriale)</a:t>
            </a:r>
          </a:p>
          <a:p>
            <a:r>
              <a:rPr lang="it-IT" dirty="0"/>
              <a:t>I/le cittadini/e sono sorteggiati casualmente come campione rappresentativo della società di riferimento tramite un software applicato all’anagrafe</a:t>
            </a:r>
          </a:p>
          <a:p>
            <a:r>
              <a:rPr lang="it-IT" dirty="0"/>
              <a:t>Successivamente vanno contattati per verificare la disponibilità a partecipare. Le defezioni vanno sostituite mantenendo il criterio della rappresentatività socio-anagrafica</a:t>
            </a:r>
          </a:p>
          <a:p>
            <a:r>
              <a:rPr lang="it-IT" dirty="0"/>
              <a:t>Per essere informate, le Assemblee di cittadini richiedono la somministrazione di informazioni neutrali e bilanciate sulla materia da affrontare. Per questo si alternano lavori di gruppo per discutere a plenarie in cui incontrano esperti che espongono punti di vista di varia provenienza. Secondo lo studioso Rodolfo Lewanski vanno invitati anche rappresentanti delle lobby di settore in quanto sono un pezzo di società reale</a:t>
            </a:r>
          </a:p>
          <a:p>
            <a:endParaRPr lang="it-IT" dirty="0"/>
          </a:p>
          <a:p>
            <a:endParaRPr lang="it-IT" dirty="0"/>
          </a:p>
          <a:p>
            <a:endParaRPr lang="it-IT" dirty="0"/>
          </a:p>
        </p:txBody>
      </p:sp>
    </p:spTree>
    <p:extLst>
      <p:ext uri="{BB962C8B-B14F-4D97-AF65-F5344CB8AC3E}">
        <p14:creationId xmlns:p14="http://schemas.microsoft.com/office/powerpoint/2010/main" val="4264351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5B780C-D859-4639-B917-0B3AD4D05598}"/>
              </a:ext>
            </a:extLst>
          </p:cNvPr>
          <p:cNvSpPr>
            <a:spLocks noGrp="1"/>
          </p:cNvSpPr>
          <p:nvPr>
            <p:ph type="title"/>
          </p:nvPr>
        </p:nvSpPr>
        <p:spPr>
          <a:xfrm>
            <a:off x="340243" y="452718"/>
            <a:ext cx="10005236" cy="1400530"/>
          </a:xfrm>
        </p:spPr>
        <p:txBody>
          <a:bodyPr/>
          <a:lstStyle/>
          <a:p>
            <a:r>
              <a:rPr lang="it-IT" dirty="0">
                <a:solidFill>
                  <a:srgbClr val="FFFF00"/>
                </a:solidFill>
              </a:rPr>
              <a:t>ESPERIENZE  DI ASEMBLEE DI CITTADINI</a:t>
            </a:r>
          </a:p>
        </p:txBody>
      </p:sp>
      <p:sp>
        <p:nvSpPr>
          <p:cNvPr id="3" name="Segnaposto contenuto 2">
            <a:extLst>
              <a:ext uri="{FF2B5EF4-FFF2-40B4-BE49-F238E27FC236}">
                <a16:creationId xmlns:a16="http://schemas.microsoft.com/office/drawing/2014/main" id="{A418D27C-E037-46F2-B197-6DB9EECE7096}"/>
              </a:ext>
            </a:extLst>
          </p:cNvPr>
          <p:cNvSpPr>
            <a:spLocks noGrp="1"/>
          </p:cNvSpPr>
          <p:nvPr>
            <p:ph idx="1"/>
          </p:nvPr>
        </p:nvSpPr>
        <p:spPr>
          <a:xfrm>
            <a:off x="893135" y="1265274"/>
            <a:ext cx="8843058" cy="5332228"/>
          </a:xfrm>
        </p:spPr>
        <p:txBody>
          <a:bodyPr>
            <a:noAutofit/>
          </a:bodyPr>
          <a:lstStyle/>
          <a:p>
            <a:r>
              <a:rPr lang="it-IT" sz="1600" dirty="0"/>
              <a:t>Assemblee di cittadini si sono tenute ormai in tanti Paesi</a:t>
            </a:r>
          </a:p>
          <a:p>
            <a:r>
              <a:rPr lang="it-IT" sz="1600" dirty="0"/>
              <a:t>I primi a sperimentarla sono stati British Columbia nel</a:t>
            </a:r>
            <a:r>
              <a:rPr lang="it-IT" sz="1600" dirty="0">
                <a:latin typeface="inherit"/>
              </a:rPr>
              <a:t> </a:t>
            </a:r>
            <a:r>
              <a:rPr lang="it-IT" sz="1600" b="0" i="0" dirty="0">
                <a:effectLst/>
                <a:latin typeface="inherit"/>
              </a:rPr>
              <a:t>2004 e Ontario 2006 </a:t>
            </a:r>
            <a:r>
              <a:rPr lang="it-IT" sz="1600" dirty="0"/>
              <a:t>per riformare la Legge elettorale. Sono seguiti </a:t>
            </a:r>
          </a:p>
          <a:p>
            <a:r>
              <a:rPr lang="it-IT" sz="1600" dirty="0"/>
              <a:t>i Paesi Bassi nel 2006</a:t>
            </a:r>
          </a:p>
          <a:p>
            <a:r>
              <a:rPr lang="it-IT" sz="1600" dirty="0"/>
              <a:t>l’Islanda che nel 2010 l’ha adottata per riformare la Costituzione</a:t>
            </a:r>
          </a:p>
          <a:p>
            <a:r>
              <a:rPr lang="it-IT" sz="1600" b="0" i="0" dirty="0">
                <a:effectLst/>
              </a:rPr>
              <a:t>L’Irlanda </a:t>
            </a:r>
            <a:r>
              <a:rPr lang="it-IT" sz="1600" dirty="0"/>
              <a:t>n</a:t>
            </a:r>
            <a:r>
              <a:rPr lang="it-IT" sz="1600" b="0" i="0" dirty="0">
                <a:effectLst/>
              </a:rPr>
              <a:t>el 2013 ha istituito un’Assemblea della durata di un anno per deliberare sulla riforma di 8 articoli costituzionali. Di questa, accanto a politici eletti, facevano parte 100 cittadini estratti a sorte a livello nazionale. L’Assemblea aveva conosciuto tre fasi, che si ritrovano per la verità nella maggior parte delle esperienze di democrazia aleatoria: 1) formazione con specialisti della materia, 2) riunioni e deliberazioni con politici, con sedute plenarie diffuse in streaming su internet, 3) definizione delle linee guida per la riforma degli articoli costituzionali.</a:t>
            </a:r>
            <a:endParaRPr lang="it-IT" sz="1600" dirty="0"/>
          </a:p>
          <a:p>
            <a:pPr algn="l" fontAlgn="base"/>
            <a:r>
              <a:rPr lang="it-IT" sz="1600" dirty="0"/>
              <a:t>n</a:t>
            </a:r>
            <a:r>
              <a:rPr lang="it-IT" sz="1600" b="0" i="0" dirty="0">
                <a:effectLst/>
              </a:rPr>
              <a:t>el 2019, a distanza di sei anni dal primo esperimento, l'Irlanda ha </a:t>
            </a:r>
            <a:r>
              <a:rPr lang="it-IT" sz="1600" b="0" i="0" dirty="0" err="1">
                <a:effectLst/>
              </a:rPr>
              <a:t>sceltodi</a:t>
            </a:r>
            <a:r>
              <a:rPr lang="it-IT" sz="1600" b="0" i="0" dirty="0">
                <a:effectLst/>
              </a:rPr>
              <a:t> nuovo  di ricorrere a una Assemblea cittadina sorteggiata. Per riformare lo status amministrativo di </a:t>
            </a:r>
            <a:r>
              <a:rPr lang="it-IT" sz="1600" b="1" i="0" dirty="0">
                <a:effectLst/>
              </a:rPr>
              <a:t>Dublino</a:t>
            </a:r>
            <a:r>
              <a:rPr lang="it-IT" sz="1600" b="0" i="0" dirty="0">
                <a:effectLst/>
              </a:rPr>
              <a:t>, che non ha un sindaco eletto direttamente ma nominato ogni anno dal Consiglio, la città si è affidata ad una </a:t>
            </a:r>
            <a:r>
              <a:rPr lang="it-IT" sz="1600" b="0" i="1" u="none" strike="noStrike" dirty="0" err="1">
                <a:solidFill>
                  <a:srgbClr val="58C1BA"/>
                </a:solidFill>
                <a:effectLst/>
                <a:hlinkClick r:id="rId2">
                  <a:extLst>
                    <a:ext uri="{A12FA001-AC4F-418D-AE19-62706E023703}">
                      <ahyp:hlinkClr xmlns:ahyp="http://schemas.microsoft.com/office/drawing/2018/hyperlinkcolor" val="tx"/>
                    </a:ext>
                  </a:extLst>
                </a:hlinkClick>
              </a:rPr>
              <a:t>Citizens</a:t>
            </a:r>
            <a:r>
              <a:rPr lang="it-IT" sz="1600" b="0" i="1" u="none" strike="noStrike" dirty="0">
                <a:effectLst/>
                <a:hlinkClick r:id="rId2">
                  <a:extLst>
                    <a:ext uri="{A12FA001-AC4F-418D-AE19-62706E023703}">
                      <ahyp:hlinkClr xmlns:ahyp="http://schemas.microsoft.com/office/drawing/2018/hyperlinkcolor" val="tx"/>
                    </a:ext>
                  </a:extLst>
                </a:hlinkClick>
              </a:rPr>
              <a:t>' Assembly</a:t>
            </a:r>
            <a:r>
              <a:rPr lang="it-IT" sz="1600" b="0" i="0" dirty="0">
                <a:effectLst/>
              </a:rPr>
              <a:t> per decidere "il miglior modello di governo regionale per il 21° e 22° secolo".</a:t>
            </a:r>
          </a:p>
          <a:p>
            <a:pPr marL="0" indent="0" algn="l" fontAlgn="base">
              <a:buNone/>
            </a:pPr>
            <a:r>
              <a:rPr lang="it-IT" sz="1600" dirty="0"/>
              <a:t>     (fonte: Samuele </a:t>
            </a:r>
            <a:r>
              <a:rPr lang="it-IT" sz="1600" dirty="0" err="1"/>
              <a:t>Nannoni</a:t>
            </a:r>
            <a:r>
              <a:rPr lang="it-IT" sz="1600" dirty="0"/>
              <a:t> (</a:t>
            </a:r>
            <a:r>
              <a:rPr lang="it-IT" sz="1600" dirty="0" err="1"/>
              <a:t>Oderal</a:t>
            </a:r>
            <a:r>
              <a:rPr lang="it-IT" sz="1600" dirty="0"/>
              <a:t> – Organizzazione per la democrazia aleatoria)</a:t>
            </a:r>
            <a:endParaRPr lang="it-IT" sz="1600" b="0" i="0" dirty="0">
              <a:effectLst/>
            </a:endParaRPr>
          </a:p>
          <a:p>
            <a:pPr marL="0" indent="0">
              <a:buNone/>
            </a:pPr>
            <a:br>
              <a:rPr lang="it-IT" sz="1600" dirty="0"/>
            </a:br>
            <a:endParaRPr lang="it-IT" sz="1600" dirty="0"/>
          </a:p>
        </p:txBody>
      </p:sp>
    </p:spTree>
    <p:extLst>
      <p:ext uri="{BB962C8B-B14F-4D97-AF65-F5344CB8AC3E}">
        <p14:creationId xmlns:p14="http://schemas.microsoft.com/office/powerpoint/2010/main" val="3702094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F7FBA7-C3EC-4BCF-826D-053B87D62A94}"/>
              </a:ext>
            </a:extLst>
          </p:cNvPr>
          <p:cNvSpPr>
            <a:spLocks noGrp="1"/>
          </p:cNvSpPr>
          <p:nvPr>
            <p:ph type="title"/>
          </p:nvPr>
        </p:nvSpPr>
        <p:spPr>
          <a:xfrm>
            <a:off x="271130" y="452718"/>
            <a:ext cx="9779704" cy="1400530"/>
          </a:xfrm>
        </p:spPr>
        <p:txBody>
          <a:bodyPr/>
          <a:lstStyle/>
          <a:p>
            <a:r>
              <a:rPr lang="it-IT" dirty="0">
                <a:solidFill>
                  <a:srgbClr val="FFFF00"/>
                </a:solidFill>
              </a:rPr>
              <a:t>ESPERIENZE  DI ASEMBLEE DI CITTADINI</a:t>
            </a:r>
            <a:endParaRPr lang="it-IT" dirty="0"/>
          </a:p>
        </p:txBody>
      </p:sp>
      <p:sp>
        <p:nvSpPr>
          <p:cNvPr id="3" name="Segnaposto contenuto 2">
            <a:extLst>
              <a:ext uri="{FF2B5EF4-FFF2-40B4-BE49-F238E27FC236}">
                <a16:creationId xmlns:a16="http://schemas.microsoft.com/office/drawing/2014/main" id="{A23D80D9-1732-4B5B-BE4C-BAEBB4795350}"/>
              </a:ext>
            </a:extLst>
          </p:cNvPr>
          <p:cNvSpPr>
            <a:spLocks noGrp="1"/>
          </p:cNvSpPr>
          <p:nvPr>
            <p:ph idx="1"/>
          </p:nvPr>
        </p:nvSpPr>
        <p:spPr>
          <a:xfrm>
            <a:off x="505048" y="1467294"/>
            <a:ext cx="9544806" cy="4781106"/>
          </a:xfrm>
        </p:spPr>
        <p:txBody>
          <a:bodyPr>
            <a:normAutofit lnSpcReduction="10000"/>
          </a:bodyPr>
          <a:lstStyle/>
          <a:p>
            <a:pPr algn="l" fontAlgn="base"/>
            <a:r>
              <a:rPr lang="it-IT" b="0" i="0" dirty="0">
                <a:effectLst/>
              </a:rPr>
              <a:t>In </a:t>
            </a:r>
            <a:r>
              <a:rPr lang="it-IT" b="1" i="0" dirty="0">
                <a:effectLst/>
              </a:rPr>
              <a:t>Scozia</a:t>
            </a:r>
            <a:r>
              <a:rPr lang="it-IT" b="0" i="0" dirty="0">
                <a:effectLst/>
              </a:rPr>
              <a:t>, il primo ministro Nicola Sturgeon ha </a:t>
            </a:r>
            <a:r>
              <a:rPr lang="it-IT" b="0" i="0" dirty="0" err="1">
                <a:effectLst/>
              </a:rPr>
              <a:t>Ha</a:t>
            </a:r>
            <a:r>
              <a:rPr lang="it-IT" b="0" i="0" dirty="0">
                <a:effectLst/>
              </a:rPr>
              <a:t> adottato un'Assemblea cittadina estratta a sorte rappresentativa di tutti i cittadini scozzesi chiamata a deliberare su tre questioni: 1) Che tipo di Paese vogliamo costruire? 2) Come possiamo superare al meglio le sfide del presente, inclusa la Brexit? 3) Quali misure saranno necessarie per avere cittadini sempre più capaci di prendere </a:t>
            </a:r>
            <a:r>
              <a:rPr lang="it-IT" b="0" i="0" u="none" strike="noStrike" dirty="0">
                <a:effectLst/>
                <a:hlinkClick r:id="rId2">
                  <a:extLst>
                    <a:ext uri="{A12FA001-AC4F-418D-AE19-62706E023703}">
                      <ahyp:hlinkClr xmlns:ahyp="http://schemas.microsoft.com/office/drawing/2018/hyperlinkcolor" val="tx"/>
                    </a:ext>
                  </a:extLst>
                </a:hlinkClick>
              </a:rPr>
              <a:t>decisioni informate</a:t>
            </a:r>
            <a:r>
              <a:rPr lang="it-IT" b="0" i="0" dirty="0">
                <a:effectLst/>
              </a:rPr>
              <a:t> per il futuro del Paese?</a:t>
            </a:r>
          </a:p>
          <a:p>
            <a:pPr algn="l" fontAlgn="base"/>
            <a:r>
              <a:rPr lang="it-IT" b="0" i="0" dirty="0">
                <a:effectLst/>
              </a:rPr>
              <a:t>Nella città di </a:t>
            </a:r>
            <a:r>
              <a:rPr lang="it-IT" b="1" i="0" dirty="0">
                <a:effectLst/>
              </a:rPr>
              <a:t>Oxford</a:t>
            </a:r>
            <a:r>
              <a:rPr lang="it-IT" b="0" i="0" dirty="0">
                <a:effectLst/>
              </a:rPr>
              <a:t>, il Consiglio comunale ha approvato la creazione di una </a:t>
            </a:r>
            <a:r>
              <a:rPr lang="it-IT" b="0" i="0" u="none" strike="noStrike" dirty="0">
                <a:effectLst/>
                <a:hlinkClick r:id="rId3">
                  <a:extLst>
                    <a:ext uri="{A12FA001-AC4F-418D-AE19-62706E023703}">
                      <ahyp:hlinkClr xmlns:ahyp="http://schemas.microsoft.com/office/drawing/2018/hyperlinkcolor" val="tx"/>
                    </a:ext>
                  </a:extLst>
                </a:hlinkClick>
              </a:rPr>
              <a:t>Assemblea cittadina monotematica</a:t>
            </a:r>
            <a:r>
              <a:rPr lang="it-IT" b="0" i="0" dirty="0">
                <a:effectLst/>
              </a:rPr>
              <a:t> che affronti la questione del cambiamento climatico e deliberi su quali politiche adottare e perseguire al fine di un minor impatto ambientale. I cittadini sono stati sorteggiati da un ente indipendente dal Comune e, durante i lavori, sono stati supportati da facilitatori indipendenti, esperti nel settore. </a:t>
            </a:r>
          </a:p>
          <a:p>
            <a:pPr algn="l" fontAlgn="base"/>
            <a:r>
              <a:rPr lang="it-IT" b="0" i="0" dirty="0">
                <a:effectLst/>
              </a:rPr>
              <a:t>In </a:t>
            </a:r>
            <a:r>
              <a:rPr lang="it-IT" b="1" i="0" dirty="0">
                <a:effectLst/>
              </a:rPr>
              <a:t>Galles</a:t>
            </a:r>
            <a:r>
              <a:rPr lang="it-IT" b="0" i="0" dirty="0">
                <a:effectLst/>
              </a:rPr>
              <a:t>, il primo ministro Mark </a:t>
            </a:r>
            <a:r>
              <a:rPr lang="it-IT" b="0" i="0" dirty="0" err="1">
                <a:effectLst/>
              </a:rPr>
              <a:t>Drakeford</a:t>
            </a:r>
            <a:r>
              <a:rPr lang="it-IT" dirty="0"/>
              <a:t> ha </a:t>
            </a:r>
            <a:r>
              <a:rPr lang="it-IT" dirty="0" err="1"/>
              <a:t>adottato</a:t>
            </a:r>
            <a:r>
              <a:rPr lang="it-IT" b="0" i="0" dirty="0" err="1">
                <a:effectLst/>
              </a:rPr>
              <a:t>una</a:t>
            </a:r>
            <a:r>
              <a:rPr lang="it-IT" b="0" i="0" dirty="0">
                <a:effectLst/>
              </a:rPr>
              <a:t> </a:t>
            </a:r>
            <a:r>
              <a:rPr lang="it-IT" b="0" i="0" u="none" strike="noStrike" dirty="0">
                <a:effectLst/>
                <a:hlinkClick r:id="rId4">
                  <a:extLst>
                    <a:ext uri="{A12FA001-AC4F-418D-AE19-62706E023703}">
                      <ahyp:hlinkClr xmlns:ahyp="http://schemas.microsoft.com/office/drawing/2018/hyperlinkcolor" val="tx"/>
                    </a:ext>
                  </a:extLst>
                </a:hlinkClick>
              </a:rPr>
              <a:t>Assemblea di cittadini sorteggiati </a:t>
            </a:r>
            <a:r>
              <a:rPr lang="it-IT" b="0" i="0" dirty="0">
                <a:effectLst/>
              </a:rPr>
              <a:t>da tutto il Paese per deliberare su quali siano le sfide dei prossimi 20 anni per il Paese e quali le soluzioni. </a:t>
            </a:r>
            <a:endParaRPr lang="it-IT" dirty="0"/>
          </a:p>
        </p:txBody>
      </p:sp>
    </p:spTree>
    <p:extLst>
      <p:ext uri="{BB962C8B-B14F-4D97-AF65-F5344CB8AC3E}">
        <p14:creationId xmlns:p14="http://schemas.microsoft.com/office/powerpoint/2010/main" val="38157181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206</TotalTime>
  <Words>1851</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13</vt:i4>
      </vt:variant>
    </vt:vector>
  </HeadingPairs>
  <TitlesOfParts>
    <vt:vector size="21" baseType="lpstr">
      <vt:lpstr>Arial</vt:lpstr>
      <vt:lpstr>Calibri</vt:lpstr>
      <vt:lpstr>Century Gothic</vt:lpstr>
      <vt:lpstr>inherit</vt:lpstr>
      <vt:lpstr>Open Sans</vt:lpstr>
      <vt:lpstr>Titillium Web</vt:lpstr>
      <vt:lpstr>Wingdings 3</vt:lpstr>
      <vt:lpstr>Ione</vt:lpstr>
      <vt:lpstr>ASSEMBLEE DI CITTADINI Silvia Zamboni Vice Presidente Assemblea legislativa</vt:lpstr>
      <vt:lpstr>ANDAMENTO ASTENSIONE ELEZIONI POLITICHE</vt:lpstr>
      <vt:lpstr>   LA SFIDA DEI CAMBIAMENTI CLIMATICI</vt:lpstr>
      <vt:lpstr>        PARTECIPAZIONE DELIBERATIVA</vt:lpstr>
      <vt:lpstr>                      REGOLE-BASE  DELLA PARTECIPAZIONE DELIBERATIVA    </vt:lpstr>
      <vt:lpstr>             LE ASSEMBLEE DI CITTADINI</vt:lpstr>
      <vt:lpstr>       LE ASSEMBLEE DI CITTADINI</vt:lpstr>
      <vt:lpstr>ESPERIENZE  DI ASEMBLEE DI CITTADINI</vt:lpstr>
      <vt:lpstr>ESPERIENZE  DI ASEMBLEE DI CITTADINI</vt:lpstr>
      <vt:lpstr>ESPERIENZE DI ASEMBLEE DI CITTADINI</vt:lpstr>
      <vt:lpstr>ESPERIENZE DI ASSEMBLEE DI CITTADINI</vt:lpstr>
      <vt:lpstr>ASSEMBLEE DI CITTADINI PROGRAMMATE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ASSEMBLEE DI CITTADINI Silvia Zamboni Vice Presidente Assemblea legislativa</dc:title>
  <dc:creator>Zamboni Silvia</dc:creator>
  <cp:lastModifiedBy>Zamboni Silvia</cp:lastModifiedBy>
  <cp:revision>2</cp:revision>
  <dcterms:created xsi:type="dcterms:W3CDTF">2022-09-29T15:01:00Z</dcterms:created>
  <dcterms:modified xsi:type="dcterms:W3CDTF">2022-09-29T21:19:22Z</dcterms:modified>
</cp:coreProperties>
</file>